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3" r:id="rId1"/>
  </p:sldMasterIdLst>
  <p:notesMasterIdLst>
    <p:notesMasterId r:id="rId47"/>
  </p:notesMasterIdLst>
  <p:handoutMasterIdLst>
    <p:handoutMasterId r:id="rId48"/>
  </p:handoutMasterIdLst>
  <p:sldIdLst>
    <p:sldId id="446" r:id="rId2"/>
    <p:sldId id="478" r:id="rId3"/>
    <p:sldId id="479" r:id="rId4"/>
    <p:sldId id="483" r:id="rId5"/>
    <p:sldId id="504" r:id="rId6"/>
    <p:sldId id="485" r:id="rId7"/>
    <p:sldId id="511" r:id="rId8"/>
    <p:sldId id="512" r:id="rId9"/>
    <p:sldId id="482" r:id="rId10"/>
    <p:sldId id="501" r:id="rId11"/>
    <p:sldId id="508" r:id="rId12"/>
    <p:sldId id="481" r:id="rId13"/>
    <p:sldId id="502" r:id="rId14"/>
    <p:sldId id="505" r:id="rId15"/>
    <p:sldId id="484" r:id="rId16"/>
    <p:sldId id="496" r:id="rId17"/>
    <p:sldId id="498" r:id="rId18"/>
    <p:sldId id="495" r:id="rId19"/>
    <p:sldId id="523" r:id="rId20"/>
    <p:sldId id="524" r:id="rId21"/>
    <p:sldId id="510" r:id="rId22"/>
    <p:sldId id="493" r:id="rId23"/>
    <p:sldId id="494" r:id="rId24"/>
    <p:sldId id="487" r:id="rId25"/>
    <p:sldId id="514" r:id="rId26"/>
    <p:sldId id="489" r:id="rId27"/>
    <p:sldId id="515" r:id="rId28"/>
    <p:sldId id="490" r:id="rId29"/>
    <p:sldId id="491" r:id="rId30"/>
    <p:sldId id="503" r:id="rId31"/>
    <p:sldId id="506" r:id="rId32"/>
    <p:sldId id="516" r:id="rId33"/>
    <p:sldId id="517" r:id="rId34"/>
    <p:sldId id="518" r:id="rId35"/>
    <p:sldId id="486" r:id="rId36"/>
    <p:sldId id="488" r:id="rId37"/>
    <p:sldId id="499" r:id="rId38"/>
    <p:sldId id="509" r:id="rId39"/>
    <p:sldId id="525" r:id="rId40"/>
    <p:sldId id="500" r:id="rId41"/>
    <p:sldId id="507" r:id="rId42"/>
    <p:sldId id="519" r:id="rId43"/>
    <p:sldId id="520" r:id="rId44"/>
    <p:sldId id="521" r:id="rId45"/>
    <p:sldId id="522" r:id="rId46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Eurostile Next LT Pro" panose="020B0805020202050204" pitchFamily="34" charset="0"/>
      <p:bold r:id="rId57"/>
    </p:embeddedFont>
    <p:embeddedFont>
      <p:font typeface="Eurostile-Roman-DTC" pitchFamily="2" charset="0"/>
      <p:regular r:id="rId58"/>
    </p:embeddedFont>
  </p:embeddedFontLst>
  <p:custDataLst>
    <p:tags r:id="rId59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210903B-576D-41A4-91A5-4C77962F1480}">
          <p14:sldIdLst>
            <p14:sldId id="446"/>
            <p14:sldId id="478"/>
            <p14:sldId id="479"/>
            <p14:sldId id="483"/>
            <p14:sldId id="504"/>
            <p14:sldId id="485"/>
            <p14:sldId id="511"/>
            <p14:sldId id="512"/>
            <p14:sldId id="482"/>
            <p14:sldId id="501"/>
            <p14:sldId id="508"/>
            <p14:sldId id="481"/>
            <p14:sldId id="502"/>
            <p14:sldId id="505"/>
            <p14:sldId id="484"/>
            <p14:sldId id="496"/>
            <p14:sldId id="498"/>
            <p14:sldId id="495"/>
            <p14:sldId id="523"/>
            <p14:sldId id="524"/>
            <p14:sldId id="510"/>
            <p14:sldId id="493"/>
            <p14:sldId id="494"/>
            <p14:sldId id="487"/>
            <p14:sldId id="514"/>
            <p14:sldId id="489"/>
            <p14:sldId id="515"/>
            <p14:sldId id="490"/>
            <p14:sldId id="491"/>
            <p14:sldId id="503"/>
            <p14:sldId id="506"/>
            <p14:sldId id="516"/>
            <p14:sldId id="517"/>
            <p14:sldId id="518"/>
            <p14:sldId id="486"/>
            <p14:sldId id="488"/>
            <p14:sldId id="499"/>
            <p14:sldId id="509"/>
            <p14:sldId id="525"/>
            <p14:sldId id="500"/>
            <p14:sldId id="507"/>
            <p14:sldId id="519"/>
            <p14:sldId id="520"/>
            <p14:sldId id="521"/>
            <p14:sldId id="52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6206"/>
    <a:srgbClr val="F7941D"/>
    <a:srgbClr val="000000"/>
    <a:srgbClr val="FFBE72"/>
    <a:srgbClr val="FFCC99"/>
    <a:srgbClr val="FFCC66"/>
    <a:srgbClr val="FFCC00"/>
    <a:srgbClr val="CC6600"/>
    <a:srgbClr val="996633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6740" autoAdjust="0"/>
    <p:restoredTop sz="86311" autoAdjust="0"/>
  </p:normalViewPr>
  <p:slideViewPr>
    <p:cSldViewPr>
      <p:cViewPr varScale="1">
        <p:scale>
          <a:sx n="84" d="100"/>
          <a:sy n="84" d="100"/>
        </p:scale>
        <p:origin x="-732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4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5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fld id="{B5B8EDBE-E71A-4485-AEB1-C3F3E4558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42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9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fld id="{1A971900-241C-4E4A-BC3F-064FFF168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73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80" charset="-128"/>
        <a:cs typeface="ヒラギノ角ゴ Pro W3" pitchFamily="8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2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7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4587934"/>
            <a:ext cx="9144000" cy="45720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8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23227" y="4763929"/>
            <a:ext cx="4192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Game Developer Conference, March 25-29, 2013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69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0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2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6750"/>
            <a:ext cx="8077200" cy="781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33400" y="1504950"/>
            <a:ext cx="8077200" cy="2743200"/>
          </a:xfrm>
          <a:prstGeom prst="rect">
            <a:avLst/>
          </a:prstGeom>
        </p:spPr>
        <p:txBody>
          <a:bodyPr/>
          <a:lstStyle>
            <a:lvl1pPr indent="-27432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  <a:latin typeface="Eurostile-Roman-DTC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6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Slide_Brigh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Eurostile-Roman-DTC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4587934"/>
            <a:ext cx="9144000" cy="45720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7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54555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54555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7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14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20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429000" y="4767263"/>
            <a:ext cx="5257800" cy="273844"/>
          </a:xfrm>
          <a:prstGeom prst="rect">
            <a:avLst/>
          </a:prstGeom>
        </p:spPr>
        <p:txBody>
          <a:bodyPr/>
          <a:lstStyle/>
          <a:p>
            <a:fld id="{27BCB937-FF1C-42B8-BD6A-5A51C21947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1006982"/>
            <a:ext cx="73152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4588135"/>
            <a:ext cx="9144000" cy="45720"/>
          </a:xfrm>
          <a:prstGeom prst="rect">
            <a:avLst/>
          </a:prstGeom>
          <a:solidFill>
            <a:srgbClr val="AE6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51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F8DDC-F2FE-4F9E-906E-7B5D659AE15B}" type="datetimeFigureOut">
              <a:rPr lang="en-US" smtClean="0"/>
              <a:pPr/>
              <a:t>7/15/2014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1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7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6" r:id="rId11"/>
    <p:sldLayoutId id="2147483683" r:id="rId12"/>
    <p:sldLayoutId id="2147483684" r:id="rId13"/>
    <p:sldLayoutId id="2147483672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Eurostile-Roman-DTC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Eurostile-Roman-DTC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Eurostile-Roman-DTC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1"/>
          </a:solidFill>
          <a:latin typeface="Eurostile-Roman-DTC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Eurostile-Roman-DTC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bg1"/>
          </a:solidFill>
          <a:latin typeface="Eurostile-Roman-DTC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66490"/>
            <a:ext cx="7772400" cy="110251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UNREAL ENGINE 4</a:t>
            </a:r>
            <a:br>
              <a:rPr lang="en-US" sz="5300" b="1" dirty="0" smtClean="0"/>
            </a:br>
            <a:r>
              <a:rPr lang="en-US" sz="3100" dirty="0"/>
              <a:t>Lessons Learnt and What’s to Come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33750"/>
            <a:ext cx="6400800" cy="1219200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James Golding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Lead Programmer, Epic Games</a:t>
            </a:r>
          </a:p>
          <a:p>
            <a:r>
              <a:rPr lang="en-US" sz="1600" dirty="0" smtClean="0"/>
              <a:t>@</a:t>
            </a:r>
            <a:r>
              <a:rPr lang="en-US" sz="1600" dirty="0" err="1" smtClean="0"/>
              <a:t>EpicJamesG</a:t>
            </a: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847" y="133350"/>
            <a:ext cx="1752600" cy="169336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688444"/>
            <a:ext cx="1066800" cy="3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724400" cy="3394472"/>
          </a:xfrm>
        </p:spPr>
        <p:txBody>
          <a:bodyPr/>
          <a:lstStyle/>
          <a:p>
            <a:r>
              <a:rPr lang="en-GB" dirty="0" smtClean="0"/>
              <a:t>Minimal examples of different genres</a:t>
            </a:r>
          </a:p>
          <a:p>
            <a:pPr lvl="1"/>
            <a:r>
              <a:rPr lang="en-GB" dirty="0" smtClean="0"/>
              <a:t>First-person</a:t>
            </a:r>
          </a:p>
          <a:p>
            <a:pPr lvl="1"/>
            <a:r>
              <a:rPr lang="en-GB" dirty="0" smtClean="0"/>
              <a:t>Third-person</a:t>
            </a:r>
          </a:p>
          <a:p>
            <a:pPr lvl="1"/>
            <a:r>
              <a:rPr lang="en-GB" dirty="0" smtClean="0"/>
              <a:t>Top down</a:t>
            </a:r>
          </a:p>
          <a:p>
            <a:pPr lvl="1"/>
            <a:r>
              <a:rPr lang="en-GB" dirty="0" err="1" smtClean="0"/>
              <a:t>Sidescroller</a:t>
            </a:r>
            <a:endParaRPr lang="en-GB" dirty="0" smtClean="0"/>
          </a:p>
          <a:p>
            <a:r>
              <a:rPr lang="en-GB" dirty="0" smtClean="0"/>
              <a:t>Blueprint and C++ versions</a:t>
            </a:r>
          </a:p>
          <a:p>
            <a:r>
              <a:rPr lang="en-GB" dirty="0" smtClean="0"/>
              <a:t>Valuable exercise</a:t>
            </a:r>
          </a:p>
          <a:p>
            <a:pPr lvl="1"/>
            <a:r>
              <a:rPr lang="en-GB" dirty="0" smtClean="0"/>
              <a:t>Modify UE4 to simplify work needed</a:t>
            </a:r>
          </a:p>
          <a:p>
            <a:pPr lvl="1"/>
            <a:r>
              <a:rPr lang="en-GB" dirty="0" smtClean="0"/>
              <a:t>Ensure it’s possible in Blueprint</a:t>
            </a:r>
          </a:p>
          <a:p>
            <a:pPr lvl="1"/>
            <a:endParaRPr lang="en-US" dirty="0"/>
          </a:p>
        </p:txBody>
      </p:sp>
      <p:pic>
        <p:nvPicPr>
          <p:cNvPr id="19458" name="Picture 2" descr="Screenshot of first person shooter template in U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333" y="1258180"/>
            <a:ext cx="2581002" cy="1389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45468"/>
            <a:ext cx="2042964" cy="1604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https://answers.unrealengine.com/storage/temp/8868-character1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28950"/>
            <a:ext cx="2299335" cy="129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s://docs.unrealengine.com/latest/images/Resources/SampleGames/StrategyGame/StrategyGamePauseMe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17600"/>
            <a:ext cx="3266096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Sample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800600" cy="3394472"/>
          </a:xfrm>
        </p:spPr>
        <p:txBody>
          <a:bodyPr/>
          <a:lstStyle/>
          <a:p>
            <a:r>
              <a:rPr lang="en-GB" dirty="0" smtClean="0"/>
              <a:t>Different genres &amp; platforms</a:t>
            </a:r>
          </a:p>
          <a:p>
            <a:r>
              <a:rPr lang="en-GB" dirty="0" smtClean="0"/>
              <a:t>Demonstrate more game systems</a:t>
            </a:r>
          </a:p>
          <a:p>
            <a:pPr lvl="1"/>
            <a:r>
              <a:rPr lang="en-GB" dirty="0" smtClean="0"/>
              <a:t>Gameplay, HUD, menu, effects, audio</a:t>
            </a:r>
          </a:p>
          <a:p>
            <a:r>
              <a:rPr lang="en-GB" dirty="0" err="1" smtClean="0"/>
              <a:t>Devs</a:t>
            </a:r>
            <a:r>
              <a:rPr lang="en-GB" dirty="0" smtClean="0"/>
              <a:t> can </a:t>
            </a:r>
            <a:r>
              <a:rPr lang="en-GB" dirty="0"/>
              <a:t>use </a:t>
            </a:r>
            <a:r>
              <a:rPr lang="en-GB" dirty="0" smtClean="0"/>
              <a:t>content</a:t>
            </a:r>
          </a:p>
          <a:p>
            <a:r>
              <a:rPr lang="en-GB" dirty="0" smtClean="0"/>
              <a:t>More complex than templates</a:t>
            </a:r>
          </a:p>
          <a:p>
            <a:pPr lvl="1"/>
            <a:r>
              <a:rPr lang="en-GB" dirty="0" smtClean="0"/>
              <a:t>Combination of C++ and Blueprints</a:t>
            </a:r>
          </a:p>
          <a:p>
            <a:r>
              <a:rPr lang="en-GB" dirty="0" smtClean="0"/>
              <a:t>Hard to balance ‘pretty’ vs. ‘educational’</a:t>
            </a:r>
          </a:p>
          <a:p>
            <a:pPr lvl="1"/>
            <a:r>
              <a:rPr lang="en-GB" dirty="0" smtClean="0"/>
              <a:t>Making a fun, good-looking game </a:t>
            </a:r>
            <a:r>
              <a:rPr lang="en-GB" dirty="0"/>
              <a:t>doesn’t usually lead </a:t>
            </a:r>
            <a:r>
              <a:rPr lang="en-GB" dirty="0" smtClean="0"/>
              <a:t>to clean code!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343150"/>
            <a:ext cx="3035696" cy="168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35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00" y="3052442"/>
            <a:ext cx="1664189" cy="575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Patcher</a:t>
            </a:r>
            <a:r>
              <a:rPr lang="en-GB" dirty="0" smtClean="0"/>
              <a:t>/launcher</a:t>
            </a:r>
          </a:p>
          <a:p>
            <a:pPr lvl="1"/>
            <a:r>
              <a:rPr lang="en-GB" dirty="0" smtClean="0"/>
              <a:t>Team has grown substantially</a:t>
            </a:r>
          </a:p>
          <a:p>
            <a:r>
              <a:rPr lang="en-GB" dirty="0" smtClean="0"/>
              <a:t>Account management</a:t>
            </a:r>
          </a:p>
          <a:p>
            <a:pPr lvl="1"/>
            <a:r>
              <a:rPr lang="en-GB" dirty="0" smtClean="0"/>
              <a:t>Single login for forums, website, etc.</a:t>
            </a:r>
          </a:p>
          <a:p>
            <a:pPr lvl="1"/>
            <a:r>
              <a:rPr lang="en-GB" dirty="0" err="1" smtClean="0"/>
              <a:t>GitHub</a:t>
            </a:r>
            <a:r>
              <a:rPr lang="en-GB" dirty="0" smtClean="0"/>
              <a:t> integration</a:t>
            </a:r>
          </a:p>
          <a:p>
            <a:r>
              <a:rPr lang="en-GB" dirty="0" smtClean="0"/>
              <a:t>Payment processing</a:t>
            </a:r>
          </a:p>
          <a:p>
            <a:pPr lvl="1"/>
            <a:r>
              <a:rPr lang="en-GB" dirty="0" smtClean="0"/>
              <a:t>Added PayPal recently</a:t>
            </a:r>
          </a:p>
          <a:p>
            <a:r>
              <a:rPr lang="en-GB" dirty="0" smtClean="0"/>
              <a:t>Fewer issues at launch than feared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7" b="96923" l="5333" r="94667">
                        <a14:foregroundMark x1="74000" y1="46154" x2="74000" y2="46154"/>
                        <a14:foregroundMark x1="66000" y1="15385" x2="66000" y2="15385"/>
                        <a14:foregroundMark x1="33333" y1="14615" x2="33333" y2="14615"/>
                        <a14:foregroundMark x1="77333" y1="36923" x2="77333" y2="3692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358" y="1486871"/>
            <a:ext cx="957586" cy="829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88"/>
          <a:stretch/>
        </p:blipFill>
        <p:spPr>
          <a:xfrm>
            <a:off x="7162800" y="2288168"/>
            <a:ext cx="902189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913218"/>
            <a:ext cx="807122" cy="807122"/>
          </a:xfrm>
          <a:prstGeom prst="rect">
            <a:avLst/>
          </a:prstGeom>
        </p:spPr>
      </p:pic>
      <p:pic>
        <p:nvPicPr>
          <p:cNvPr id="8" name="Picture 2" descr="https://assets-cdn.github.com/images/modules/logos_page/Octocat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8" y="2544442"/>
            <a:ext cx="1222256" cy="101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08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Delete Code!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en-GB" dirty="0" smtClean="0"/>
              <a:t>Deleted systems from UE3 that are too ‘game specific’</a:t>
            </a:r>
          </a:p>
          <a:p>
            <a:pPr lvl="1"/>
            <a:r>
              <a:rPr lang="en-GB" dirty="0" smtClean="0"/>
              <a:t>Inventory, weapons, jump pads…</a:t>
            </a:r>
          </a:p>
          <a:p>
            <a:pPr lvl="1"/>
            <a:r>
              <a:rPr lang="en-GB" dirty="0" smtClean="0"/>
              <a:t>These will never work for all games</a:t>
            </a:r>
          </a:p>
          <a:p>
            <a:pPr lvl="1"/>
            <a:r>
              <a:rPr lang="en-GB" dirty="0" smtClean="0"/>
              <a:t>Would rather make good tutorials and samples</a:t>
            </a:r>
          </a:p>
          <a:p>
            <a:pPr lvl="1"/>
            <a:r>
              <a:rPr lang="en-GB" dirty="0" smtClean="0"/>
              <a:t>Many discussions about damage, we kept it in the end</a:t>
            </a:r>
          </a:p>
          <a:p>
            <a:r>
              <a:rPr lang="en-GB" dirty="0" smtClean="0"/>
              <a:t>Remove options where possible</a:t>
            </a:r>
          </a:p>
          <a:p>
            <a:pPr lvl="1"/>
            <a:r>
              <a:rPr lang="en-GB" dirty="0" smtClean="0"/>
              <a:t>UE3 had many ‘special case’ flags that made it hard to use</a:t>
            </a:r>
          </a:p>
          <a:p>
            <a:pPr lvl="1"/>
            <a:r>
              <a:rPr lang="en-GB" dirty="0" smtClean="0"/>
              <a:t>Removing a flag is 100x harder than adding it!</a:t>
            </a:r>
          </a:p>
          <a:p>
            <a:pPr lvl="1"/>
            <a:r>
              <a:rPr lang="en-GB" dirty="0" smtClean="0"/>
              <a:t>Need to keep options required for performance (e.g. static vs. dynamic)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Closed Beta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343400" cy="3394472"/>
          </a:xfrm>
        </p:spPr>
        <p:txBody>
          <a:bodyPr/>
          <a:lstStyle/>
          <a:p>
            <a:r>
              <a:rPr lang="en-GB" dirty="0" smtClean="0"/>
              <a:t>Code name ‘Rocket’</a:t>
            </a:r>
          </a:p>
          <a:p>
            <a:r>
              <a:rPr lang="en-GB" dirty="0" smtClean="0"/>
              <a:t>6 Beta releases to select users</a:t>
            </a:r>
          </a:p>
          <a:p>
            <a:pPr lvl="1"/>
            <a:r>
              <a:rPr lang="en-GB" dirty="0" smtClean="0"/>
              <a:t>Distribution problems</a:t>
            </a:r>
          </a:p>
          <a:p>
            <a:pPr lvl="1"/>
            <a:r>
              <a:rPr lang="en-GB" dirty="0" smtClean="0"/>
              <a:t>Compatibility</a:t>
            </a:r>
          </a:p>
          <a:p>
            <a:pPr lvl="1"/>
            <a:r>
              <a:rPr lang="en-GB" dirty="0" smtClean="0"/>
              <a:t>Usability</a:t>
            </a:r>
          </a:p>
          <a:p>
            <a:r>
              <a:rPr lang="en-GB" dirty="0" smtClean="0"/>
              <a:t>Helped create knowledgeable community for public release</a:t>
            </a:r>
          </a:p>
          <a:p>
            <a:pPr lvl="1"/>
            <a:endParaRPr lang="en-US" dirty="0"/>
          </a:p>
        </p:txBody>
      </p:sp>
      <p:pic>
        <p:nvPicPr>
          <p:cNvPr id="25602" name="Picture 2" descr="http://image.minyanville.com/assets/dailyfeed/uploadimage/122310/crashtestdummy_1293127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93800"/>
            <a:ext cx="3880555" cy="2444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1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did since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648200" cy="3394472"/>
          </a:xfrm>
        </p:spPr>
        <p:txBody>
          <a:bodyPr>
            <a:normAutofit/>
          </a:bodyPr>
          <a:lstStyle/>
          <a:p>
            <a:r>
              <a:rPr lang="en-GB" dirty="0" smtClean="0"/>
              <a:t>Made our roadmap public</a:t>
            </a:r>
          </a:p>
          <a:p>
            <a:pPr lvl="1"/>
            <a:r>
              <a:rPr lang="en-GB" dirty="0" smtClean="0"/>
              <a:t>Using </a:t>
            </a:r>
            <a:r>
              <a:rPr lang="en-GB" dirty="0" err="1" smtClean="0"/>
              <a:t>Trello</a:t>
            </a:r>
            <a:r>
              <a:rPr lang="en-GB" dirty="0" smtClean="0"/>
              <a:t> at the moment</a:t>
            </a:r>
          </a:p>
          <a:p>
            <a:r>
              <a:rPr lang="en-GB" dirty="0" smtClean="0"/>
              <a:t>Top voted features:</a:t>
            </a:r>
          </a:p>
          <a:p>
            <a:pPr lvl="1"/>
            <a:r>
              <a:rPr lang="en-GB" dirty="0" smtClean="0"/>
              <a:t>UI system (UMG)</a:t>
            </a:r>
            <a:endParaRPr lang="en-GB" dirty="0"/>
          </a:p>
          <a:p>
            <a:pPr lvl="1"/>
            <a:r>
              <a:rPr lang="en-GB" dirty="0" smtClean="0"/>
              <a:t>RPG sample</a:t>
            </a:r>
          </a:p>
          <a:p>
            <a:pPr lvl="1"/>
            <a:r>
              <a:rPr lang="en-GB" dirty="0" smtClean="0"/>
              <a:t>Programming docs</a:t>
            </a:r>
          </a:p>
          <a:p>
            <a:pPr lvl="1"/>
            <a:r>
              <a:rPr lang="en-GB" dirty="0" smtClean="0"/>
              <a:t>Vehicles</a:t>
            </a:r>
          </a:p>
          <a:p>
            <a:pPr lvl="1"/>
            <a:r>
              <a:rPr lang="en-GB" dirty="0" smtClean="0"/>
              <a:t>Linux editor</a:t>
            </a:r>
          </a:p>
          <a:p>
            <a:r>
              <a:rPr lang="en-GB" dirty="0" smtClean="0"/>
              <a:t>Updated monthly</a:t>
            </a:r>
          </a:p>
          <a:p>
            <a:r>
              <a:rPr lang="en-GB" dirty="0" smtClean="0"/>
              <a:t>Not a PR exercise, we actually use it!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18260"/>
            <a:ext cx="3280772" cy="232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2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Live </a:t>
            </a:r>
            <a:r>
              <a:rPr lang="en-GB" dirty="0" err="1" smtClean="0"/>
              <a:t>GitHub</a:t>
            </a:r>
            <a:r>
              <a:rPr lang="en-GB" dirty="0" smtClean="0"/>
              <a:t>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r>
              <a:rPr lang="en-GB" dirty="0" smtClean="0"/>
              <a:t>We still use P4 internally</a:t>
            </a:r>
          </a:p>
          <a:p>
            <a:r>
              <a:rPr lang="en-GB" dirty="0" smtClean="0"/>
              <a:t>Added script to ‘push’ </a:t>
            </a:r>
            <a:r>
              <a:rPr lang="en-GB" dirty="0" err="1" smtClean="0"/>
              <a:t>checkins</a:t>
            </a:r>
            <a:r>
              <a:rPr lang="en-GB" dirty="0" smtClean="0"/>
              <a:t> to </a:t>
            </a:r>
            <a:r>
              <a:rPr lang="en-GB" dirty="0" err="1" smtClean="0"/>
              <a:t>GitHub</a:t>
            </a:r>
            <a:endParaRPr lang="en-GB" dirty="0" smtClean="0"/>
          </a:p>
          <a:p>
            <a:pPr lvl="1"/>
            <a:r>
              <a:rPr lang="en-GB" dirty="0" smtClean="0"/>
              <a:t>~2 minute delay</a:t>
            </a:r>
          </a:p>
          <a:p>
            <a:r>
              <a:rPr lang="en-GB" dirty="0" smtClean="0"/>
              <a:t>Great info for </a:t>
            </a:r>
            <a:r>
              <a:rPr lang="en-GB" dirty="0" err="1" smtClean="0"/>
              <a:t>devs</a:t>
            </a:r>
            <a:endParaRPr lang="en-GB" dirty="0" smtClean="0"/>
          </a:p>
          <a:p>
            <a:pPr lvl="1"/>
            <a:r>
              <a:rPr lang="en-GB" dirty="0" smtClean="0"/>
              <a:t>View/integrate specific changes</a:t>
            </a:r>
          </a:p>
          <a:p>
            <a:pPr lvl="1"/>
            <a:r>
              <a:rPr lang="en-GB" dirty="0" smtClean="0"/>
              <a:t>Track feature progress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76351"/>
            <a:ext cx="4027366" cy="2904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79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Unreal Tournament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Community driven development</a:t>
            </a:r>
          </a:p>
          <a:p>
            <a:pPr lvl="1"/>
            <a:r>
              <a:rPr lang="en-GB" dirty="0" smtClean="0"/>
              <a:t>Hosted on </a:t>
            </a:r>
            <a:r>
              <a:rPr lang="en-GB" dirty="0" err="1" smtClean="0"/>
              <a:t>GitHub</a:t>
            </a:r>
            <a:endParaRPr lang="en-GB" dirty="0" smtClean="0"/>
          </a:p>
          <a:p>
            <a:r>
              <a:rPr lang="en-GB" dirty="0" smtClean="0"/>
              <a:t>Encourage contributions</a:t>
            </a:r>
          </a:p>
          <a:p>
            <a:pPr lvl="1"/>
            <a:r>
              <a:rPr lang="en-GB" dirty="0" smtClean="0"/>
              <a:t>Levels</a:t>
            </a:r>
          </a:p>
          <a:p>
            <a:pPr lvl="1"/>
            <a:r>
              <a:rPr lang="en-GB" dirty="0" smtClean="0"/>
              <a:t>Movement prototypes</a:t>
            </a:r>
          </a:p>
          <a:p>
            <a:pPr lvl="1"/>
            <a:r>
              <a:rPr lang="en-GB" dirty="0" smtClean="0"/>
              <a:t>Weapons</a:t>
            </a:r>
          </a:p>
          <a:p>
            <a:pPr lvl="1"/>
            <a:r>
              <a:rPr lang="en-GB" dirty="0" smtClean="0"/>
              <a:t>Models</a:t>
            </a:r>
          </a:p>
          <a:p>
            <a:r>
              <a:rPr lang="en-GB" dirty="0" smtClean="0"/>
              <a:t>Huge experiment for us!</a:t>
            </a:r>
          </a:p>
          <a:p>
            <a:pPr lvl="1"/>
            <a:r>
              <a:rPr lang="en-GB" dirty="0" smtClean="0"/>
              <a:t>How to make decisions with so much feedback</a:t>
            </a:r>
          </a:p>
        </p:txBody>
      </p:sp>
      <p:pic>
        <p:nvPicPr>
          <p:cNvPr id="10242" name="Picture 2" descr="The Future of Unreal Tournament Begins To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25880"/>
            <a:ext cx="3989832" cy="129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7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Platform: Xbox One and PS4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Added support in 4.1</a:t>
            </a:r>
          </a:p>
          <a:p>
            <a:r>
              <a:rPr lang="en-US" dirty="0" smtClean="0"/>
              <a:t>No additional platform fees</a:t>
            </a:r>
          </a:p>
          <a:p>
            <a:r>
              <a:rPr lang="en-US" dirty="0" smtClean="0"/>
              <a:t>Working on more features</a:t>
            </a:r>
          </a:p>
          <a:p>
            <a:pPr lvl="1"/>
            <a:r>
              <a:rPr lang="en-US" dirty="0" smtClean="0"/>
              <a:t>Multi-threaded rendering</a:t>
            </a:r>
          </a:p>
          <a:p>
            <a:pPr lvl="1"/>
            <a:r>
              <a:rPr lang="en-US" dirty="0" smtClean="0"/>
              <a:t>Improved Morpheus </a:t>
            </a:r>
            <a:r>
              <a:rPr lang="en-US" dirty="0"/>
              <a:t>support</a:t>
            </a:r>
          </a:p>
          <a:p>
            <a:pPr lvl="1"/>
            <a:r>
              <a:rPr lang="en-US" dirty="0" err="1"/>
              <a:t>Shader</a:t>
            </a:r>
            <a:r>
              <a:rPr lang="en-US" dirty="0"/>
              <a:t> </a:t>
            </a:r>
            <a:r>
              <a:rPr lang="en-US" dirty="0" smtClean="0"/>
              <a:t>optimizations</a:t>
            </a:r>
          </a:p>
          <a:p>
            <a:r>
              <a:rPr lang="en-US" dirty="0" err="1" smtClean="0"/>
              <a:t>ShooterGame</a:t>
            </a:r>
            <a:r>
              <a:rPr lang="en-US" dirty="0" smtClean="0"/>
              <a:t> through cert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129" b="56442" l="24333" r="74444">
                        <a14:foregroundMark x1="29444" y1="51125" x2="27556" y2="46012"/>
                        <a14:foregroundMark x1="39333" y1="44376" x2="39333" y2="44376"/>
                        <a14:foregroundMark x1="51000" y1="46421" x2="51000" y2="46421"/>
                        <a14:foregroundMark x1="53556" y1="46217" x2="53556" y2="46217"/>
                        <a14:foregroundMark x1="57111" y1="45808" x2="57111" y2="45808"/>
                        <a14:foregroundMark x1="63000" y1="46830" x2="63000" y2="46830"/>
                        <a14:foregroundMark x1="68444" y1="45808" x2="68444" y2="45808"/>
                        <a14:foregroundMark x1="28444" y1="48671" x2="32556" y2="4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01" t="30548" r="20332" b="39668"/>
          <a:stretch/>
        </p:blipFill>
        <p:spPr bwMode="auto">
          <a:xfrm>
            <a:off x="5029200" y="1733550"/>
            <a:ext cx="3298092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185" b="68519" l="15000" r="85313">
                        <a14:foregroundMark x1="41875" y1="53519" x2="41875" y2="53519"/>
                        <a14:foregroundMark x1="60104" y1="49630" x2="60104" y2="49630"/>
                        <a14:foregroundMark x1="78750" y1="52037" x2="78750" y2="52037"/>
                        <a14:foregroundMark x1="33333" y1="55556" x2="33333" y2="55556"/>
                        <a14:foregroundMark x1="17813" y1="56481" x2="17813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0" t="25675" r="13683" b="26577"/>
          <a:stretch/>
        </p:blipFill>
        <p:spPr bwMode="auto">
          <a:xfrm>
            <a:off x="4953000" y="2571750"/>
            <a:ext cx="3245686" cy="114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5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talk about?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49"/>
            <a:ext cx="8229600" cy="3165873"/>
          </a:xfrm>
        </p:spPr>
        <p:txBody>
          <a:bodyPr/>
          <a:lstStyle/>
          <a:p>
            <a:r>
              <a:rPr lang="en-GB" dirty="0" smtClean="0"/>
              <a:t>What we did for launch</a:t>
            </a:r>
          </a:p>
          <a:p>
            <a:r>
              <a:rPr lang="en-GB" dirty="0"/>
              <a:t>What we </a:t>
            </a:r>
            <a:r>
              <a:rPr lang="en-GB" dirty="0" smtClean="0"/>
              <a:t>did since launch</a:t>
            </a:r>
          </a:p>
          <a:p>
            <a:r>
              <a:rPr lang="en-GB" dirty="0" smtClean="0"/>
              <a:t>What we learnt</a:t>
            </a:r>
          </a:p>
          <a:p>
            <a:r>
              <a:rPr lang="en-GB" dirty="0" smtClean="0"/>
              <a:t>What we are doing next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23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Platform: Linux &amp; </a:t>
            </a:r>
            <a:r>
              <a:rPr lang="en-US" dirty="0" err="1" smtClean="0"/>
              <a:t>SteamOS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t="19062" r="16732" b="8437"/>
          <a:stretch/>
        </p:blipFill>
        <p:spPr bwMode="auto">
          <a:xfrm>
            <a:off x="6705600" y="1471612"/>
            <a:ext cx="1552902" cy="914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14412"/>
            <a:ext cx="838200" cy="972443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200151"/>
            <a:ext cx="4800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Eurostile-Roman-DTC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/>
                </a:solidFill>
                <a:latin typeface="Eurostile-Roman-DT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Eurostile-Roman-DT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bg1"/>
                </a:solidFill>
                <a:latin typeface="Eurostile-Roman-DT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bg1"/>
                </a:solidFill>
                <a:latin typeface="Eurostile-Roman-DT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en-GB" dirty="0" smtClean="0"/>
              <a:t>4.0 had dedicated server support </a:t>
            </a:r>
          </a:p>
          <a:p>
            <a:pPr fontAlgn="auto">
              <a:spcAft>
                <a:spcPts val="0"/>
              </a:spcAft>
            </a:pPr>
            <a:r>
              <a:rPr kumimoji="0" lang="en-GB" dirty="0" smtClean="0"/>
              <a:t>4.1 added client support</a:t>
            </a:r>
          </a:p>
          <a:p>
            <a:pPr lvl="1" fontAlgn="auto">
              <a:spcAft>
                <a:spcPts val="0"/>
              </a:spcAft>
            </a:pPr>
            <a:r>
              <a:rPr kumimoji="0" lang="en-GB" dirty="0" smtClean="0"/>
              <a:t>Using Open GL</a:t>
            </a:r>
          </a:p>
          <a:p>
            <a:pPr fontAlgn="auto">
              <a:spcAft>
                <a:spcPts val="0"/>
              </a:spcAft>
            </a:pPr>
            <a:r>
              <a:rPr kumimoji="0" lang="en-GB" dirty="0" smtClean="0"/>
              <a:t>Community effort for Linux tools!</a:t>
            </a:r>
          </a:p>
          <a:p>
            <a:pPr lvl="1" fontAlgn="auto">
              <a:spcAft>
                <a:spcPts val="0"/>
              </a:spcAft>
            </a:pPr>
            <a:r>
              <a:rPr lang="en-GB" dirty="0"/>
              <a:t>#ue4linux IRC </a:t>
            </a:r>
            <a:r>
              <a:rPr lang="en-GB" dirty="0" smtClean="0"/>
              <a:t>channel</a:t>
            </a:r>
          </a:p>
          <a:p>
            <a:pPr lvl="1" fontAlgn="auto">
              <a:spcAft>
                <a:spcPts val="0"/>
              </a:spcAft>
            </a:pPr>
            <a:r>
              <a:rPr lang="en-GB" dirty="0" smtClean="0"/>
              <a:t>Taking changes via </a:t>
            </a:r>
            <a:r>
              <a:rPr lang="en-GB" dirty="0" err="1" smtClean="0"/>
              <a:t>GitHub</a:t>
            </a:r>
            <a:endParaRPr lang="en-GB" dirty="0"/>
          </a:p>
          <a:p>
            <a:pPr lvl="1" fontAlgn="auto">
              <a:spcAft>
                <a:spcPts val="0"/>
              </a:spcAft>
            </a:pPr>
            <a:endParaRPr kumimoji="0" lang="en-GB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66950"/>
            <a:ext cx="3657600" cy="2296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8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Platform: HTML5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715000" cy="3394472"/>
          </a:xfrm>
        </p:spPr>
        <p:txBody>
          <a:bodyPr/>
          <a:lstStyle/>
          <a:p>
            <a:r>
              <a:rPr lang="en-US" sz="2400" dirty="0"/>
              <a:t>Craziest platform</a:t>
            </a:r>
          </a:p>
          <a:p>
            <a:pPr lvl="1"/>
            <a:r>
              <a:rPr lang="en-US" dirty="0"/>
              <a:t>UE4 on your browser</a:t>
            </a:r>
          </a:p>
          <a:p>
            <a:pPr lvl="1"/>
            <a:r>
              <a:rPr lang="en-US" dirty="0"/>
              <a:t>C++ code is converted to JavaScript (using </a:t>
            </a:r>
            <a:r>
              <a:rPr lang="en-US" dirty="0" err="1"/>
              <a:t>Emscripten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Which is then run using the asm.js extension</a:t>
            </a:r>
          </a:p>
          <a:p>
            <a:pPr lvl="2"/>
            <a:r>
              <a:rPr lang="en-US" dirty="0"/>
              <a:t>Runs at 50% native speed</a:t>
            </a:r>
          </a:p>
          <a:p>
            <a:pPr lvl="1"/>
            <a:r>
              <a:rPr lang="en-US" dirty="0"/>
              <a:t>Render using </a:t>
            </a:r>
            <a:r>
              <a:rPr lang="en-US" dirty="0" err="1"/>
              <a:t>WebGL</a:t>
            </a:r>
            <a:endParaRPr lang="en-US" dirty="0"/>
          </a:p>
          <a:p>
            <a:pPr lvl="2"/>
            <a:r>
              <a:rPr lang="en-US" dirty="0" smtClean="0"/>
              <a:t>Uses </a:t>
            </a:r>
            <a:r>
              <a:rPr lang="en-US" dirty="0"/>
              <a:t>the browser and might end up using D3D under the hood</a:t>
            </a:r>
          </a:p>
          <a:p>
            <a:endParaRPr lang="en-US" dirty="0"/>
          </a:p>
        </p:txBody>
      </p:sp>
      <p:pic>
        <p:nvPicPr>
          <p:cNvPr id="1026" name="Picture 2" descr="http://upload.wikimedia.org/wikipedia/commons/thumb/6/61/HTML5_logo_and_wordmark.svg/512px-HTML5_logo_and_wordmark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57351"/>
            <a:ext cx="1905002" cy="190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74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Vehicle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Part of 4.2 release</a:t>
            </a:r>
          </a:p>
          <a:p>
            <a:r>
              <a:rPr lang="en-GB" dirty="0" smtClean="0"/>
              <a:t>Using PhysX vehicle library</a:t>
            </a:r>
          </a:p>
          <a:p>
            <a:pPr lvl="1"/>
            <a:r>
              <a:rPr lang="en-GB" dirty="0" smtClean="0"/>
              <a:t>Limited slip diff</a:t>
            </a:r>
          </a:p>
          <a:p>
            <a:pPr lvl="1"/>
            <a:r>
              <a:rPr lang="en-GB" dirty="0" smtClean="0"/>
              <a:t>Automatic gearbox</a:t>
            </a:r>
          </a:p>
          <a:p>
            <a:r>
              <a:rPr lang="en-GB" dirty="0" smtClean="0"/>
              <a:t>Template &amp; sample game</a:t>
            </a:r>
            <a:endParaRPr lang="en-US" dirty="0"/>
          </a:p>
        </p:txBody>
      </p:sp>
      <p:pic>
        <p:nvPicPr>
          <p:cNvPr id="8196" name="Picture 4" descr="Mechanical Setup for Vehicle G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7561"/>
            <a:ext cx="4143375" cy="2053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ew Sample Vehicle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16259"/>
            <a:ext cx="35814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345" y="3486150"/>
            <a:ext cx="1741430" cy="1011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7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Tappy</a:t>
            </a:r>
            <a:r>
              <a:rPr lang="en-GB" dirty="0" smtClean="0"/>
              <a:t> Chicken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Actually shipped on multiple platforms</a:t>
            </a:r>
          </a:p>
          <a:p>
            <a:pPr lvl="1"/>
            <a:r>
              <a:rPr lang="en-GB" dirty="0" err="1" smtClean="0"/>
              <a:t>iOS</a:t>
            </a:r>
            <a:r>
              <a:rPr lang="en-GB" dirty="0" smtClean="0"/>
              <a:t>, Android, HTML5</a:t>
            </a:r>
          </a:p>
          <a:p>
            <a:pPr lvl="1"/>
            <a:r>
              <a:rPr lang="en-GB" dirty="0" smtClean="0"/>
              <a:t>More work than we expected!</a:t>
            </a:r>
          </a:p>
          <a:p>
            <a:r>
              <a:rPr lang="en-GB" dirty="0" smtClean="0"/>
              <a:t>Made entirely in Blueprints by an artist</a:t>
            </a:r>
          </a:p>
          <a:p>
            <a:pPr lvl="1"/>
            <a:r>
              <a:rPr lang="en-GB" dirty="0" smtClean="0"/>
              <a:t>Including ads, achievements, etc.</a:t>
            </a:r>
          </a:p>
          <a:p>
            <a:r>
              <a:rPr lang="en-GB" dirty="0" smtClean="0"/>
              <a:t>Released as sample</a:t>
            </a:r>
          </a:p>
          <a:p>
            <a:r>
              <a:rPr lang="en-GB" dirty="0" smtClean="0"/>
              <a:t>Keeping it functional as platforms change</a:t>
            </a:r>
          </a:p>
          <a:p>
            <a:pPr lvl="1"/>
            <a:r>
              <a:rPr lang="en-GB" dirty="0" smtClean="0"/>
              <a:t>Blog about work required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76350"/>
            <a:ext cx="1962150" cy="2937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1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learnt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Communcation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95800" cy="3394472"/>
          </a:xfrm>
        </p:spPr>
        <p:txBody>
          <a:bodyPr>
            <a:normAutofit/>
          </a:bodyPr>
          <a:lstStyle/>
          <a:p>
            <a:r>
              <a:rPr lang="en-GB" dirty="0" smtClean="0"/>
              <a:t>Has been going well</a:t>
            </a:r>
          </a:p>
          <a:p>
            <a:pPr lvl="1"/>
            <a:r>
              <a:rPr lang="en-GB" dirty="0"/>
              <a:t>Tim Sweeney has </a:t>
            </a:r>
            <a:r>
              <a:rPr lang="en-GB" dirty="0" smtClean="0"/>
              <a:t>good karma </a:t>
            </a:r>
            <a:r>
              <a:rPr lang="en-GB" dirty="0"/>
              <a:t>on </a:t>
            </a:r>
            <a:r>
              <a:rPr lang="en-GB" dirty="0" smtClean="0"/>
              <a:t>AnswerHub </a:t>
            </a:r>
            <a:r>
              <a:rPr lang="en-GB" dirty="0" smtClean="0">
                <a:sym typeface="Wingdings" pitchFamily="2" charset="2"/>
              </a:rPr>
              <a:t></a:t>
            </a:r>
            <a:endParaRPr lang="en-GB" dirty="0"/>
          </a:p>
          <a:p>
            <a:r>
              <a:rPr lang="en-GB" dirty="0" smtClean="0"/>
              <a:t>Most people patient and obliging</a:t>
            </a:r>
          </a:p>
          <a:p>
            <a:pPr lvl="1"/>
            <a:r>
              <a:rPr lang="en-US" dirty="0" smtClean="0"/>
              <a:t>Especially </a:t>
            </a:r>
            <a:r>
              <a:rPr lang="en-US" dirty="0"/>
              <a:t>when they’re being listened </a:t>
            </a:r>
            <a:r>
              <a:rPr lang="en-US" dirty="0" smtClean="0"/>
              <a:t>to</a:t>
            </a:r>
          </a:p>
          <a:p>
            <a:r>
              <a:rPr lang="en-GB" dirty="0" smtClean="0"/>
              <a:t>‘One good deed a day’</a:t>
            </a:r>
          </a:p>
          <a:p>
            <a:pPr lvl="1"/>
            <a:r>
              <a:rPr lang="en-GB" dirty="0" smtClean="0"/>
              <a:t>Team at Epic encouraged to make at least one answer/post each day</a:t>
            </a:r>
          </a:p>
          <a:p>
            <a:pPr lvl="1"/>
            <a:r>
              <a:rPr lang="en-GB" dirty="0" smtClean="0"/>
              <a:t>Programmers on camera!</a:t>
            </a:r>
          </a:p>
          <a:p>
            <a:r>
              <a:rPr lang="en-GB" dirty="0" smtClean="0"/>
              <a:t>Twitter very active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10033"/>
            <a:ext cx="2861094" cy="12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87587"/>
            <a:ext cx="3101766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69" y="1981336"/>
            <a:ext cx="3461365" cy="1885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1981337"/>
            <a:ext cx="605934" cy="26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29083"/>
            <a:ext cx="1859138" cy="38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41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160+ video tutorials on YouTube</a:t>
            </a:r>
          </a:p>
          <a:p>
            <a:r>
              <a:rPr lang="en-GB" dirty="0" smtClean="0"/>
              <a:t>140+ tutorials on our wiki</a:t>
            </a:r>
          </a:p>
          <a:p>
            <a:r>
              <a:rPr lang="en-GB" dirty="0" smtClean="0"/>
              <a:t>Free book series about Blueprints</a:t>
            </a:r>
          </a:p>
          <a:p>
            <a:r>
              <a:rPr lang="en-GB" dirty="0" smtClean="0"/>
              <a:t>Community IRC channels</a:t>
            </a:r>
          </a:p>
          <a:p>
            <a:r>
              <a:rPr lang="en-GB" dirty="0" smtClean="0"/>
              <a:t>Plugins, content packs, templates...</a:t>
            </a:r>
          </a:p>
          <a:p>
            <a:r>
              <a:rPr lang="en-GB" dirty="0" smtClean="0"/>
              <a:t>Positive, constructive forums!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41" y="2063419"/>
            <a:ext cx="1574518" cy="156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9800" y="3333750"/>
            <a:ext cx="2911804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3175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#</a:t>
            </a:r>
            <a:r>
              <a:rPr lang="en-US" dirty="0" err="1" smtClean="0">
                <a:ln w="3175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unrealengine</a:t>
            </a:r>
            <a:endParaRPr lang="en-US" b="1" cap="none" spc="0" dirty="0">
              <a:ln w="3175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Community Support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1275340"/>
            <a:ext cx="2565399" cy="1538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90364"/>
            <a:ext cx="1349445" cy="175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8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 Availability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More successful than expected!</a:t>
            </a:r>
          </a:p>
          <a:p>
            <a:r>
              <a:rPr lang="en-GB" dirty="0" smtClean="0"/>
              <a:t>Lots of </a:t>
            </a:r>
            <a:r>
              <a:rPr lang="en-GB" dirty="0" err="1" smtClean="0"/>
              <a:t>GitHub</a:t>
            </a:r>
            <a:r>
              <a:rPr lang="en-GB" dirty="0" smtClean="0"/>
              <a:t> activity</a:t>
            </a:r>
          </a:p>
          <a:p>
            <a:pPr lvl="1"/>
            <a:r>
              <a:rPr lang="en-GB" dirty="0" smtClean="0"/>
              <a:t>3481 forks</a:t>
            </a:r>
          </a:p>
          <a:p>
            <a:pPr lvl="1"/>
            <a:r>
              <a:rPr lang="en-GB" dirty="0" smtClean="0"/>
              <a:t>266 </a:t>
            </a:r>
            <a:r>
              <a:rPr lang="en-GB" dirty="0"/>
              <a:t>code </a:t>
            </a:r>
            <a:r>
              <a:rPr lang="en-GB" dirty="0" smtClean="0"/>
              <a:t>submissions</a:t>
            </a:r>
          </a:p>
          <a:p>
            <a:r>
              <a:rPr lang="en-GB" dirty="0" smtClean="0"/>
              <a:t>Still improving integration process</a:t>
            </a:r>
          </a:p>
          <a:p>
            <a:pPr lvl="1"/>
            <a:r>
              <a:rPr lang="en-GB" dirty="0" smtClean="0"/>
              <a:t>Assigning submissions to UE4 team</a:t>
            </a:r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US" dirty="0"/>
          </a:p>
        </p:txBody>
      </p:sp>
      <p:pic>
        <p:nvPicPr>
          <p:cNvPr id="3074" name="Picture 2" descr="https://assets-cdn.github.com/images/modules/logos_page/Octoc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30" y="1352550"/>
            <a:ext cx="3147308" cy="261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3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Community: FABRIK Solver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00150"/>
            <a:ext cx="3886200" cy="3394472"/>
          </a:xfrm>
        </p:spPr>
        <p:txBody>
          <a:bodyPr/>
          <a:lstStyle/>
          <a:p>
            <a:r>
              <a:rPr lang="en-GB" dirty="0" smtClean="0"/>
              <a:t>Research we had not seen </a:t>
            </a:r>
          </a:p>
          <a:p>
            <a:r>
              <a:rPr lang="en-GB" dirty="0" smtClean="0"/>
              <a:t>Fast, stable, multi-bone</a:t>
            </a:r>
          </a:p>
          <a:p>
            <a:r>
              <a:rPr lang="en-GB" dirty="0" smtClean="0"/>
              <a:t>Iteration with one of our animation programmers</a:t>
            </a:r>
          </a:p>
          <a:p>
            <a:r>
              <a:rPr lang="en-GB" dirty="0" smtClean="0"/>
              <a:t>Now standard UE4 feature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00150"/>
            <a:ext cx="2935020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83154"/>
            <a:ext cx="2953045" cy="2141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44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Community: </a:t>
            </a:r>
            <a:r>
              <a:rPr lang="en-GB" dirty="0" smtClean="0"/>
              <a:t>Code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9750"/>
            <a:ext cx="5715000" cy="2784872"/>
          </a:xfrm>
        </p:spPr>
        <p:txBody>
          <a:bodyPr/>
          <a:lstStyle/>
          <a:p>
            <a:r>
              <a:rPr lang="en-GB" dirty="0" smtClean="0"/>
              <a:t>PVS-Studio developer ran it on our entire codebase</a:t>
            </a:r>
          </a:p>
          <a:p>
            <a:r>
              <a:rPr lang="en-GB" dirty="0" smtClean="0"/>
              <a:t>Made detailed blog post on findings</a:t>
            </a:r>
          </a:p>
          <a:p>
            <a:r>
              <a:rPr lang="en-GB" dirty="0" smtClean="0"/>
              <a:t>We fixed them all for the next release</a:t>
            </a:r>
          </a:p>
          <a:p>
            <a:endParaRPr lang="en-US" dirty="0"/>
          </a:p>
        </p:txBody>
      </p:sp>
      <p:pic>
        <p:nvPicPr>
          <p:cNvPr id="12293" name="Picture 5" descr="http://hacknmod.com/wp-content/uploads/2008/10/oscillosc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00149"/>
            <a:ext cx="2895600" cy="2060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23950"/>
            <a:ext cx="838200" cy="70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11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UE4 Subscription?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Launched 4.0 on March 19</a:t>
            </a:r>
            <a:r>
              <a:rPr lang="en-GB" baseline="30000" dirty="0" smtClean="0"/>
              <a:t>th</a:t>
            </a:r>
            <a:r>
              <a:rPr lang="en-GB" dirty="0" smtClean="0"/>
              <a:t> at GDC</a:t>
            </a:r>
          </a:p>
          <a:p>
            <a:r>
              <a:rPr lang="en-GB" dirty="0" smtClean="0"/>
              <a:t>$19 (~£13) a month + 5% royalty</a:t>
            </a:r>
          </a:p>
          <a:p>
            <a:pPr lvl="1"/>
            <a:r>
              <a:rPr lang="en-GB" dirty="0" smtClean="0"/>
              <a:t>‘We </a:t>
            </a:r>
            <a:r>
              <a:rPr lang="en-GB" dirty="0"/>
              <a:t>succeed when you </a:t>
            </a:r>
            <a:r>
              <a:rPr lang="en-GB" dirty="0" smtClean="0"/>
              <a:t>succeed’</a:t>
            </a:r>
          </a:p>
          <a:p>
            <a:pPr lvl="1"/>
            <a:r>
              <a:rPr lang="en-GB" dirty="0"/>
              <a:t>If you cancel, keep using what you </a:t>
            </a:r>
            <a:r>
              <a:rPr lang="en-GB" dirty="0" smtClean="0"/>
              <a:t>have</a:t>
            </a:r>
          </a:p>
          <a:p>
            <a:r>
              <a:rPr lang="en-GB" dirty="0" smtClean="0"/>
              <a:t>Full source code</a:t>
            </a:r>
          </a:p>
          <a:p>
            <a:r>
              <a:rPr lang="en-GB" dirty="0" smtClean="0"/>
              <a:t>Regular releases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7" b="96101" l="3913" r="96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04950"/>
            <a:ext cx="2425754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8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Community: </a:t>
            </a:r>
            <a:r>
              <a:rPr lang="en-GB" dirty="0" err="1" smtClean="0"/>
              <a:t>BrickGame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Minecraft</a:t>
            </a:r>
            <a:r>
              <a:rPr lang="en-GB" dirty="0" smtClean="0"/>
              <a:t>-style</a:t>
            </a:r>
          </a:p>
          <a:p>
            <a:r>
              <a:rPr lang="en-GB" dirty="0" smtClean="0"/>
              <a:t>Uses LPV feature (Dynamic GI)</a:t>
            </a:r>
          </a:p>
          <a:p>
            <a:r>
              <a:rPr lang="en-GB" dirty="0" smtClean="0"/>
              <a:t>Custom geometry rendering</a:t>
            </a:r>
          </a:p>
          <a:p>
            <a:r>
              <a:rPr lang="en-GB" dirty="0" smtClean="0"/>
              <a:t>Source released on </a:t>
            </a:r>
            <a:r>
              <a:rPr lang="en-GB" dirty="0" err="1" smtClean="0"/>
              <a:t>GitHub</a:t>
            </a:r>
            <a:endParaRPr lang="en-US" dirty="0"/>
          </a:p>
        </p:txBody>
      </p:sp>
      <p:pic>
        <p:nvPicPr>
          <p:cNvPr id="21506" name="Picture 2" descr="ScreenS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90625"/>
            <a:ext cx="4343400" cy="271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Regular Releases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343400" cy="3394472"/>
          </a:xfrm>
        </p:spPr>
        <p:txBody>
          <a:bodyPr>
            <a:normAutofit/>
          </a:bodyPr>
          <a:lstStyle/>
          <a:p>
            <a:r>
              <a:rPr lang="en-GB" dirty="0" smtClean="0"/>
              <a:t>Plan was for monthly releases</a:t>
            </a:r>
          </a:p>
          <a:p>
            <a:r>
              <a:rPr lang="en-GB" dirty="0" smtClean="0"/>
              <a:t>Concern about size of each release</a:t>
            </a:r>
          </a:p>
          <a:p>
            <a:pPr lvl="1"/>
            <a:r>
              <a:rPr lang="en-GB" dirty="0" smtClean="0"/>
              <a:t>In practice, a month of work is a lot of changes!</a:t>
            </a:r>
          </a:p>
          <a:p>
            <a:r>
              <a:rPr lang="en-GB" dirty="0" smtClean="0"/>
              <a:t>Four weeks is a bit short in practice</a:t>
            </a:r>
          </a:p>
          <a:p>
            <a:pPr lvl="1"/>
            <a:r>
              <a:rPr lang="en-GB" dirty="0" smtClean="0"/>
              <a:t>Testing/fixing takes time</a:t>
            </a:r>
          </a:p>
          <a:p>
            <a:pPr lvl="1"/>
            <a:r>
              <a:rPr lang="en-GB" dirty="0" smtClean="0"/>
              <a:t>Now aiming for 5-6 weeks</a:t>
            </a:r>
          </a:p>
          <a:p>
            <a:r>
              <a:rPr lang="en-GB" dirty="0" smtClean="0"/>
              <a:t>Hot-fixes for major issues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89" y="1271561"/>
            <a:ext cx="4132974" cy="3357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847039" y="1009951"/>
            <a:ext cx="1752600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1100" cap="none" spc="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4.1 </a:t>
            </a:r>
            <a:r>
              <a:rPr lang="en-US" sz="1100" cap="none" spc="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Release</a:t>
            </a:r>
            <a:r>
              <a:rPr lang="en-US" sz="1100" cap="none" spc="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Notes</a:t>
            </a:r>
            <a:endParaRPr lang="en-US" sz="1100" cap="none" spc="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8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Laptops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People like laptops!</a:t>
            </a:r>
          </a:p>
          <a:p>
            <a:r>
              <a:rPr lang="en-GB" dirty="0" smtClean="0"/>
              <a:t>Not having a good experience with UE4</a:t>
            </a:r>
          </a:p>
          <a:p>
            <a:pPr lvl="1"/>
            <a:r>
              <a:rPr lang="en-GB" dirty="0" smtClean="0"/>
              <a:t>Heat, battery life, fan noise, performance</a:t>
            </a:r>
          </a:p>
          <a:p>
            <a:r>
              <a:rPr lang="en-GB" dirty="0" smtClean="0"/>
              <a:t>Several improvements in 4.3</a:t>
            </a:r>
          </a:p>
          <a:p>
            <a:pPr lvl="1"/>
            <a:r>
              <a:rPr lang="en-GB" dirty="0" smtClean="0"/>
              <a:t>Automatically scale settings</a:t>
            </a:r>
          </a:p>
          <a:p>
            <a:pPr lvl="1"/>
            <a:r>
              <a:rPr lang="en-GB" dirty="0" smtClean="0"/>
              <a:t>Reduce CPU and GPU load</a:t>
            </a:r>
          </a:p>
          <a:p>
            <a:pPr lvl="1"/>
            <a:endParaRPr lang="en-GB" dirty="0" smtClean="0"/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32" l="0" r="100000">
                        <a14:foregroundMark x1="13871" y1="75339" x2="13871" y2="75339"/>
                        <a14:foregroundMark x1="21290" y1="71816" x2="21290" y2="71816"/>
                        <a14:foregroundMark x1="23710" y1="71003" x2="23710" y2="71003"/>
                        <a14:foregroundMark x1="28226" y1="70190" x2="28226" y2="70190"/>
                        <a14:foregroundMark x1="26290" y1="70461" x2="26290" y2="70461"/>
                        <a14:foregroundMark x1="30484" y1="69648" x2="30484" y2="69648"/>
                        <a14:foregroundMark x1="31935" y1="69377" x2="31935" y2="69377"/>
                        <a14:foregroundMark x1="33710" y1="68835" x2="33710" y2="68835"/>
                        <a14:foregroundMark x1="36129" y1="68564" x2="36129" y2="68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76350"/>
            <a:ext cx="3840975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8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C++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Supporting only C++ and Blueprints was a little contentious</a:t>
            </a:r>
          </a:p>
          <a:p>
            <a:pPr lvl="1"/>
            <a:r>
              <a:rPr lang="en-GB" dirty="0" smtClean="0"/>
              <a:t>Tim Sweeney discussed decision on forums</a:t>
            </a:r>
          </a:p>
          <a:p>
            <a:endParaRPr lang="en-GB" dirty="0"/>
          </a:p>
          <a:p>
            <a:r>
              <a:rPr lang="en-GB" dirty="0" smtClean="0"/>
              <a:t>Adding ability to support other scripting languages</a:t>
            </a:r>
          </a:p>
          <a:p>
            <a:pPr lvl="1"/>
            <a:r>
              <a:rPr lang="en-GB" dirty="0" smtClean="0"/>
              <a:t>Using existing reflection that Blueprints use</a:t>
            </a:r>
          </a:p>
          <a:p>
            <a:pPr lvl="1"/>
            <a:r>
              <a:rPr lang="en-GB" dirty="0" err="1" smtClean="0"/>
              <a:t>Lua</a:t>
            </a:r>
            <a:r>
              <a:rPr lang="en-GB" dirty="0" smtClean="0"/>
              <a:t> is our example</a:t>
            </a:r>
          </a:p>
          <a:p>
            <a:r>
              <a:rPr lang="en-GB" dirty="0" smtClean="0"/>
              <a:t>Other teams looking into C# support</a:t>
            </a:r>
          </a:p>
          <a:p>
            <a:endParaRPr lang="en-GB" dirty="0" smtClean="0"/>
          </a:p>
          <a:p>
            <a:pPr lvl="1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85950"/>
            <a:ext cx="6043612" cy="31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5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19600" cy="3394472"/>
          </a:xfrm>
        </p:spPr>
        <p:txBody>
          <a:bodyPr/>
          <a:lstStyle/>
          <a:p>
            <a:r>
              <a:rPr lang="en-GB" dirty="0" smtClean="0"/>
              <a:t>Hard to keep up!</a:t>
            </a:r>
          </a:p>
          <a:p>
            <a:pPr lvl="1"/>
            <a:r>
              <a:rPr lang="en-GB" dirty="0" smtClean="0"/>
              <a:t>Engine changing rapidly</a:t>
            </a:r>
          </a:p>
          <a:p>
            <a:r>
              <a:rPr lang="en-GB" dirty="0" smtClean="0"/>
              <a:t>Many users like video tutorials</a:t>
            </a:r>
          </a:p>
          <a:p>
            <a:pPr lvl="1"/>
            <a:r>
              <a:rPr lang="en-GB" dirty="0" smtClean="0"/>
              <a:t>Encouraged our teams to make them</a:t>
            </a:r>
          </a:p>
          <a:p>
            <a:r>
              <a:rPr lang="en-GB" dirty="0" smtClean="0"/>
              <a:t>Sharing doc plans on roadmap</a:t>
            </a:r>
          </a:p>
          <a:p>
            <a:pPr lvl="1"/>
            <a:r>
              <a:rPr lang="en-GB" dirty="0" smtClean="0"/>
              <a:t>Responding to feedback</a:t>
            </a:r>
          </a:p>
          <a:p>
            <a:pPr lvl="1"/>
            <a:endParaRPr lang="en-GB" dirty="0" smtClean="0"/>
          </a:p>
          <a:p>
            <a:pPr lvl="1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76350"/>
            <a:ext cx="3953868" cy="1704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71750"/>
            <a:ext cx="2651850" cy="158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</a:t>
            </a:r>
            <a:r>
              <a:rPr lang="en-GB" dirty="0"/>
              <a:t>are </a:t>
            </a:r>
            <a:r>
              <a:rPr lang="en-GB" dirty="0" smtClean="0"/>
              <a:t>doing next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6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Unreal Motion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733800" cy="3394472"/>
          </a:xfrm>
        </p:spPr>
        <p:txBody>
          <a:bodyPr/>
          <a:lstStyle/>
          <a:p>
            <a:r>
              <a:rPr lang="en-GB" dirty="0" smtClean="0"/>
              <a:t>Feedback that HUD/menus are hard to build</a:t>
            </a:r>
          </a:p>
          <a:p>
            <a:r>
              <a:rPr lang="en-GB" dirty="0" smtClean="0"/>
              <a:t>UMG is our </a:t>
            </a:r>
            <a:r>
              <a:rPr lang="en-GB" dirty="0"/>
              <a:t>v</a:t>
            </a:r>
            <a:r>
              <a:rPr lang="en-GB" dirty="0" smtClean="0"/>
              <a:t>isual UI Tool</a:t>
            </a:r>
          </a:p>
          <a:p>
            <a:pPr lvl="1"/>
            <a:r>
              <a:rPr lang="en-GB" dirty="0" smtClean="0"/>
              <a:t>Built on top of Slate</a:t>
            </a:r>
          </a:p>
          <a:p>
            <a:pPr lvl="1"/>
            <a:r>
              <a:rPr lang="en-GB" dirty="0" smtClean="0"/>
              <a:t>Drag &amp; drop widgets</a:t>
            </a:r>
          </a:p>
          <a:p>
            <a:pPr lvl="1"/>
            <a:r>
              <a:rPr lang="en-GB" dirty="0" smtClean="0"/>
              <a:t>Bind events using Blueprints</a:t>
            </a:r>
          </a:p>
          <a:p>
            <a:pPr lvl="1"/>
            <a:r>
              <a:rPr lang="en-GB" dirty="0" smtClean="0"/>
              <a:t>Animation support</a:t>
            </a:r>
          </a:p>
          <a:p>
            <a:endParaRPr lang="en-US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48" y="1228725"/>
            <a:ext cx="4622652" cy="2943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4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23950"/>
            <a:ext cx="2286000" cy="1920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Paper2D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915428" cy="3394472"/>
          </a:xfrm>
        </p:spPr>
        <p:txBody>
          <a:bodyPr/>
          <a:lstStyle/>
          <a:p>
            <a:r>
              <a:rPr lang="en-GB" dirty="0" smtClean="0"/>
              <a:t>2D support for UE4</a:t>
            </a:r>
          </a:p>
          <a:p>
            <a:pPr lvl="1"/>
            <a:r>
              <a:rPr lang="en-GB" dirty="0" smtClean="0"/>
              <a:t>Sprites</a:t>
            </a:r>
          </a:p>
          <a:p>
            <a:pPr lvl="1"/>
            <a:r>
              <a:rPr lang="en-GB" dirty="0" smtClean="0"/>
              <a:t>Flipbooks</a:t>
            </a:r>
          </a:p>
          <a:p>
            <a:pPr lvl="1"/>
            <a:r>
              <a:rPr lang="en-GB" dirty="0" smtClean="0"/>
              <a:t>Tile maps</a:t>
            </a:r>
          </a:p>
          <a:p>
            <a:pPr lvl="1"/>
            <a:r>
              <a:rPr lang="en-GB" dirty="0" smtClean="0"/>
              <a:t>Splines/2D terrain</a:t>
            </a:r>
          </a:p>
          <a:p>
            <a:pPr lvl="1"/>
            <a:r>
              <a:rPr lang="en-GB" dirty="0" smtClean="0"/>
              <a:t>Box2D physics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48" b="97089" l="9962" r="8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825408"/>
            <a:ext cx="3269293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8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User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105400" cy="3394472"/>
          </a:xfrm>
        </p:spPr>
        <p:txBody>
          <a:bodyPr>
            <a:normAutofit/>
          </a:bodyPr>
          <a:lstStyle/>
          <a:p>
            <a:r>
              <a:rPr lang="en-GB" dirty="0" smtClean="0"/>
              <a:t>UE4 is a large engine with a lot to learn!</a:t>
            </a:r>
          </a:p>
          <a:p>
            <a:pPr lvl="1"/>
            <a:r>
              <a:rPr lang="en-GB" dirty="0" smtClean="0"/>
              <a:t>Still working hard on documentation</a:t>
            </a:r>
          </a:p>
          <a:p>
            <a:r>
              <a:rPr lang="en-GB" dirty="0" smtClean="0"/>
              <a:t>Gameplay framework</a:t>
            </a:r>
          </a:p>
          <a:p>
            <a:pPr lvl="1"/>
            <a:r>
              <a:rPr lang="en-GB" dirty="0" smtClean="0"/>
              <a:t>Pawn, </a:t>
            </a:r>
            <a:r>
              <a:rPr lang="en-GB" dirty="0" err="1" smtClean="0"/>
              <a:t>PlayerController</a:t>
            </a:r>
            <a:r>
              <a:rPr lang="en-GB" dirty="0" smtClean="0"/>
              <a:t>, </a:t>
            </a:r>
            <a:r>
              <a:rPr lang="en-GB" dirty="0" err="1" smtClean="0"/>
              <a:t>GameMode</a:t>
            </a:r>
            <a:r>
              <a:rPr lang="en-GB" dirty="0" smtClean="0"/>
              <a:t>…</a:t>
            </a:r>
          </a:p>
          <a:p>
            <a:pPr lvl="1"/>
            <a:r>
              <a:rPr lang="en-GB" dirty="0" smtClean="0"/>
              <a:t>Provides a lot of help and structure</a:t>
            </a:r>
          </a:p>
          <a:p>
            <a:pPr lvl="1"/>
            <a:r>
              <a:rPr lang="en-GB" dirty="0" smtClean="0"/>
              <a:t>Requires learning new concepts</a:t>
            </a:r>
          </a:p>
          <a:p>
            <a:r>
              <a:rPr lang="en-GB" dirty="0" smtClean="0"/>
              <a:t>More links between editor and docs</a:t>
            </a:r>
          </a:p>
          <a:p>
            <a:pPr lvl="1"/>
            <a:r>
              <a:rPr lang="en-GB" dirty="0" smtClean="0"/>
              <a:t>More in-editor tutorials</a:t>
            </a:r>
          </a:p>
          <a:p>
            <a:r>
              <a:rPr lang="en-GB" dirty="0" smtClean="0"/>
              <a:t>Improve tools</a:t>
            </a:r>
          </a:p>
          <a:p>
            <a:pPr lvl="1"/>
            <a:r>
              <a:rPr lang="en-GB" dirty="0" smtClean="0"/>
              <a:t>More intuitive, less intimidating</a:t>
            </a:r>
          </a:p>
          <a:p>
            <a:pPr lvl="1"/>
            <a:endParaRPr lang="en-US" dirty="0"/>
          </a:p>
        </p:txBody>
      </p:sp>
      <p:pic>
        <p:nvPicPr>
          <p:cNvPr id="27650" name="Picture 2" descr="http://livingcivil.com/wp-content/uploads/2011/10/Story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5"/>
          <a:stretch/>
        </p:blipFill>
        <p:spPr bwMode="auto">
          <a:xfrm>
            <a:off x="5562600" y="1251733"/>
            <a:ext cx="2980154" cy="2991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7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Launcher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Make it a more valuable tool</a:t>
            </a:r>
          </a:p>
          <a:p>
            <a:r>
              <a:rPr lang="en-GB" dirty="0" smtClean="0"/>
              <a:t>Better support for </a:t>
            </a:r>
            <a:r>
              <a:rPr lang="en-GB" dirty="0" err="1" smtClean="0"/>
              <a:t>GitHub</a:t>
            </a:r>
            <a:r>
              <a:rPr lang="en-GB" dirty="0" smtClean="0"/>
              <a:t> users</a:t>
            </a:r>
          </a:p>
          <a:p>
            <a:pPr lvl="1"/>
            <a:r>
              <a:rPr lang="en-GB" dirty="0" smtClean="0"/>
              <a:t>Distribute binary requirements</a:t>
            </a:r>
          </a:p>
          <a:p>
            <a:r>
              <a:rPr lang="en-GB" dirty="0" smtClean="0"/>
              <a:t>Add social and collaboration tools</a:t>
            </a:r>
          </a:p>
          <a:p>
            <a:pPr lvl="1"/>
            <a:r>
              <a:rPr lang="en-GB" dirty="0" smtClean="0"/>
              <a:t>Help small teams work together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52550"/>
            <a:ext cx="3352800" cy="25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5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did for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Marketplace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Currently only Epic content</a:t>
            </a:r>
          </a:p>
          <a:p>
            <a:pPr lvl="1"/>
            <a:r>
              <a:rPr lang="en-GB" dirty="0" smtClean="0"/>
              <a:t>Will evolve over time</a:t>
            </a:r>
          </a:p>
          <a:p>
            <a:r>
              <a:rPr lang="en-GB" dirty="0" smtClean="0"/>
              <a:t>Plan to sell community content</a:t>
            </a:r>
          </a:p>
          <a:p>
            <a:pPr lvl="1"/>
            <a:r>
              <a:rPr lang="en-GB" dirty="0" smtClean="0"/>
              <a:t>Plugins</a:t>
            </a:r>
          </a:p>
          <a:p>
            <a:pPr lvl="1"/>
            <a:r>
              <a:rPr lang="en-GB" dirty="0" smtClean="0"/>
              <a:t>Assets</a:t>
            </a:r>
          </a:p>
          <a:p>
            <a:pPr lvl="1"/>
            <a:r>
              <a:rPr lang="en-GB" dirty="0" smtClean="0"/>
              <a:t>Samples</a:t>
            </a:r>
          </a:p>
          <a:p>
            <a:pPr lvl="1"/>
            <a:r>
              <a:rPr lang="en-GB" dirty="0" smtClean="0"/>
              <a:t>Tutorials</a:t>
            </a:r>
          </a:p>
          <a:p>
            <a:pPr lvl="1"/>
            <a:r>
              <a:rPr lang="en-GB" dirty="0" smtClean="0"/>
              <a:t>Templates</a:t>
            </a:r>
          </a:p>
          <a:p>
            <a:pPr lvl="1"/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00150"/>
            <a:ext cx="3439308" cy="2455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1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Builds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800600" cy="3394472"/>
          </a:xfrm>
        </p:spPr>
        <p:txBody>
          <a:bodyPr/>
          <a:lstStyle/>
          <a:p>
            <a:r>
              <a:rPr lang="en-GB" dirty="0" smtClean="0"/>
              <a:t>Many users eager for ‘bleeding edge’ builds</a:t>
            </a:r>
          </a:p>
          <a:p>
            <a:pPr lvl="1"/>
            <a:r>
              <a:rPr lang="en-GB" dirty="0" smtClean="0"/>
              <a:t>Get a critical bug fix</a:t>
            </a:r>
          </a:p>
          <a:p>
            <a:pPr lvl="1"/>
            <a:r>
              <a:rPr lang="en-GB" dirty="0" smtClean="0"/>
              <a:t>Give feedback on features</a:t>
            </a:r>
          </a:p>
          <a:p>
            <a:r>
              <a:rPr lang="en-GB" dirty="0" smtClean="0"/>
              <a:t>Plan to allow users to download daily ‘unstable builds’</a:t>
            </a:r>
          </a:p>
          <a:p>
            <a:pPr lvl="1"/>
            <a:r>
              <a:rPr lang="en-GB" dirty="0" smtClean="0"/>
              <a:t>Have passed internal smoke tests</a:t>
            </a:r>
          </a:p>
          <a:p>
            <a:pPr lvl="1"/>
            <a:r>
              <a:rPr lang="en-GB" dirty="0" smtClean="0"/>
              <a:t>What our internal teams use</a:t>
            </a:r>
          </a:p>
          <a:p>
            <a:pPr lvl="1"/>
            <a:r>
              <a:rPr lang="en-GB" dirty="0" smtClean="0"/>
              <a:t>Important to set proper expectations!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8" b="97363" l="6467" r="92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52550"/>
            <a:ext cx="3231781" cy="2319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06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Rendering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3"/>
          </a:xfrm>
        </p:spPr>
        <p:txBody>
          <a:bodyPr/>
          <a:lstStyle/>
          <a:p>
            <a:r>
              <a:rPr lang="en-GB" dirty="0" smtClean="0"/>
              <a:t>Lit translucency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1149"/>
            <a:ext cx="8686801" cy="295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67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Rendering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Clear coat shading model</a:t>
            </a:r>
            <a:endParaRPr lang="en-US" dirty="0"/>
          </a:p>
        </p:txBody>
      </p:sp>
      <p:pic>
        <p:nvPicPr>
          <p:cNvPr id="10242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23950"/>
            <a:ext cx="3276600" cy="323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7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Rendering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Large scale dynamic ambient occlusion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" b="3916"/>
          <a:stretch/>
        </p:blipFill>
        <p:spPr bwMode="auto">
          <a:xfrm>
            <a:off x="51245" y="1657351"/>
            <a:ext cx="4514850" cy="257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" b="3885"/>
          <a:stretch/>
        </p:blipFill>
        <p:spPr bwMode="auto">
          <a:xfrm>
            <a:off x="4566095" y="1657351"/>
            <a:ext cx="4501705" cy="257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4550"/>
            <a:ext cx="8229600" cy="248007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2600" dirty="0" smtClean="0"/>
              <a:t>Any questions?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PS. We are </a:t>
            </a:r>
            <a:r>
              <a:rPr lang="en-GB" dirty="0"/>
              <a:t>hiring! </a:t>
            </a:r>
            <a:r>
              <a:rPr lang="en-GB" dirty="0" smtClean="0"/>
              <a:t>   </a:t>
            </a:r>
            <a:r>
              <a:rPr lang="en-GB" i="1" dirty="0" smtClean="0"/>
              <a:t>epicgames.com/careers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4165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 In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19600" cy="3394472"/>
          </a:xfrm>
        </p:spPr>
        <p:txBody>
          <a:bodyPr>
            <a:normAutofit/>
          </a:bodyPr>
          <a:lstStyle/>
          <a:p>
            <a:r>
              <a:rPr lang="en-GB" dirty="0" smtClean="0"/>
              <a:t>Openness </a:t>
            </a:r>
            <a:r>
              <a:rPr lang="en-GB" dirty="0"/>
              <a:t>and </a:t>
            </a:r>
            <a:r>
              <a:rPr lang="en-GB" dirty="0" smtClean="0"/>
              <a:t>honesty</a:t>
            </a:r>
          </a:p>
          <a:p>
            <a:pPr lvl="1"/>
            <a:r>
              <a:rPr lang="en-GB" dirty="0"/>
              <a:t>Don’t ‘nickel and dime’ </a:t>
            </a:r>
            <a:r>
              <a:rPr lang="en-GB" dirty="0" smtClean="0"/>
              <a:t>developers</a:t>
            </a:r>
            <a:endParaRPr lang="en-GB" dirty="0"/>
          </a:p>
          <a:p>
            <a:r>
              <a:rPr lang="en-GB" dirty="0" smtClean="0"/>
              <a:t>Collaboration between teams</a:t>
            </a:r>
          </a:p>
          <a:p>
            <a:pPr lvl="1"/>
            <a:r>
              <a:rPr lang="en-GB" dirty="0" smtClean="0"/>
              <a:t>Docs, Engineering, Support, Marketing</a:t>
            </a:r>
          </a:p>
          <a:p>
            <a:pPr lvl="1"/>
            <a:r>
              <a:rPr lang="en-GB" dirty="0" smtClean="0"/>
              <a:t>Put everyone in one room. Cosy!</a:t>
            </a:r>
          </a:p>
        </p:txBody>
      </p:sp>
      <p:pic>
        <p:nvPicPr>
          <p:cNvPr id="5122" name="Picture 2" descr="http://upload.wikimedia.org/wikipedia/en/8/85/Epic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76350"/>
            <a:ext cx="226612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7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Platform: 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689350" cy="3394472"/>
          </a:xfrm>
        </p:spPr>
        <p:txBody>
          <a:bodyPr/>
          <a:lstStyle/>
          <a:p>
            <a:r>
              <a:rPr lang="en-GB" dirty="0" smtClean="0"/>
              <a:t>Xcode workflow</a:t>
            </a:r>
          </a:p>
          <a:p>
            <a:pPr lvl="1"/>
            <a:r>
              <a:rPr lang="en-GB" dirty="0" smtClean="0"/>
              <a:t>Still improving</a:t>
            </a:r>
          </a:p>
          <a:p>
            <a:r>
              <a:rPr lang="en-GB" dirty="0" smtClean="0"/>
              <a:t>Mac tools for the first time!</a:t>
            </a:r>
          </a:p>
          <a:p>
            <a:pPr lvl="1"/>
            <a:r>
              <a:rPr lang="en-GB" dirty="0" smtClean="0"/>
              <a:t>Wrote our own UI toolkit (Slate)</a:t>
            </a:r>
          </a:p>
          <a:p>
            <a:r>
              <a:rPr lang="en-GB" dirty="0" smtClean="0"/>
              <a:t>OpenGL 4.1</a:t>
            </a:r>
          </a:p>
          <a:p>
            <a:pPr lvl="1"/>
            <a:r>
              <a:rPr lang="en-GB" dirty="0" smtClean="0"/>
              <a:t>Missing many features we use in DX11/GL 4.3</a:t>
            </a:r>
          </a:p>
          <a:p>
            <a:pPr lvl="1"/>
            <a:endParaRPr lang="en-US" dirty="0"/>
          </a:p>
        </p:txBody>
      </p:sp>
      <p:pic>
        <p:nvPicPr>
          <p:cNvPr id="5" name="Picture 2" descr="Q:\Niklas.Smedberg\GDC2014\2014-02-08_Xco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24" y="1276350"/>
            <a:ext cx="418397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7F602C87-02D5-43C2-865A-264A24AEE5AB" descr="2AD5EFBE-131D-485F-9E50-BD297F4C837C@epicg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29" y="1885950"/>
            <a:ext cx="4140971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041" y="3583132"/>
            <a:ext cx="969818" cy="969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5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Platform: Mobile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724400" cy="3394472"/>
          </a:xfrm>
        </p:spPr>
        <p:txBody>
          <a:bodyPr/>
          <a:lstStyle/>
          <a:p>
            <a:r>
              <a:rPr lang="en-GB" dirty="0" smtClean="0"/>
              <a:t>Treating Android and iOS as equals</a:t>
            </a:r>
          </a:p>
          <a:p>
            <a:r>
              <a:rPr lang="en-GB" dirty="0" smtClean="0"/>
              <a:t>Uses same art pipeline as desktop</a:t>
            </a:r>
          </a:p>
          <a:p>
            <a:pPr lvl="1"/>
            <a:r>
              <a:rPr lang="en-GB" dirty="0" smtClean="0"/>
              <a:t>Node-based </a:t>
            </a:r>
            <a:r>
              <a:rPr lang="en-GB" dirty="0"/>
              <a:t>m</a:t>
            </a:r>
            <a:r>
              <a:rPr lang="en-GB" dirty="0" smtClean="0"/>
              <a:t>aterial editor</a:t>
            </a:r>
          </a:p>
          <a:p>
            <a:r>
              <a:rPr lang="en-GB" dirty="0" smtClean="0"/>
              <a:t>Forward renderer</a:t>
            </a:r>
          </a:p>
          <a:p>
            <a:pPr lvl="1"/>
            <a:r>
              <a:rPr lang="en-GB" dirty="0" smtClean="0"/>
              <a:t>Different from deferred on desktop</a:t>
            </a:r>
          </a:p>
          <a:p>
            <a:pPr lvl="1"/>
            <a:r>
              <a:rPr lang="en-GB" dirty="0" smtClean="0"/>
              <a:t>Static lighting</a:t>
            </a:r>
          </a:p>
          <a:p>
            <a:pPr lvl="1"/>
            <a:r>
              <a:rPr lang="en-GB" dirty="0" smtClean="0"/>
              <a:t>HW getting fast enough for deferred!</a:t>
            </a:r>
          </a:p>
          <a:p>
            <a:r>
              <a:rPr lang="en-GB" dirty="0" smtClean="0"/>
              <a:t>Improving performance on lower-end devices</a:t>
            </a:r>
          </a:p>
          <a:p>
            <a:endParaRPr lang="en-US" dirty="0"/>
          </a:p>
        </p:txBody>
      </p:sp>
      <p:pic>
        <p:nvPicPr>
          <p:cNvPr id="2052" name="Picture 4" descr="http://www.officialpsds.com/images/thumbs/Apple-Logo-psd34240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85268"/>
            <a:ext cx="899354" cy="1103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pload.wikimedia.org/wikipedia/commons/thumb/d/d7/Android_robot.svg/512px-Android_robo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85268"/>
            <a:ext cx="996940" cy="1170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Platform: Mobile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6350"/>
            <a:ext cx="4632960" cy="2895600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1276350"/>
            <a:ext cx="4632960" cy="2895600"/>
          </a:xfrm>
        </p:spPr>
      </p:pic>
      <p:sp>
        <p:nvSpPr>
          <p:cNvPr id="6" name="TextBox 5"/>
          <p:cNvSpPr txBox="1"/>
          <p:nvPr/>
        </p:nvSpPr>
        <p:spPr>
          <a:xfrm>
            <a:off x="25400" y="3790950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Desktop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3790950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Mobile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2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4876801" cy="3394472"/>
          </a:xfrm>
        </p:spPr>
        <p:txBody>
          <a:bodyPr/>
          <a:lstStyle/>
          <a:p>
            <a:r>
              <a:rPr lang="en-GB" dirty="0" smtClean="0"/>
              <a:t>Use </a:t>
            </a:r>
            <a:r>
              <a:rPr lang="en-GB" dirty="0" err="1" smtClean="0"/>
              <a:t>GitHub</a:t>
            </a:r>
            <a:r>
              <a:rPr lang="en-GB" dirty="0" smtClean="0"/>
              <a:t> to distribute source code</a:t>
            </a:r>
          </a:p>
          <a:p>
            <a:pPr lvl="1"/>
            <a:r>
              <a:rPr lang="en-GB" dirty="0"/>
              <a:t>Hosting is </a:t>
            </a:r>
            <a:r>
              <a:rPr lang="en-GB" dirty="0" smtClean="0"/>
              <a:t>$</a:t>
            </a:r>
            <a:r>
              <a:rPr lang="en-GB" dirty="0"/>
              <a:t>20/month on Mike’s credit card</a:t>
            </a:r>
            <a:r>
              <a:rPr lang="en-GB" dirty="0" smtClean="0"/>
              <a:t>!</a:t>
            </a:r>
          </a:p>
          <a:p>
            <a:r>
              <a:rPr lang="en-GB" dirty="0" smtClean="0"/>
              <a:t>Allow users to submit ‘pull requests’</a:t>
            </a:r>
          </a:p>
          <a:p>
            <a:pPr lvl="1"/>
            <a:r>
              <a:rPr lang="en-GB" dirty="0" smtClean="0"/>
              <a:t>Features</a:t>
            </a:r>
          </a:p>
          <a:p>
            <a:pPr lvl="1"/>
            <a:r>
              <a:rPr lang="en-GB" dirty="0" smtClean="0"/>
              <a:t>Fixes</a:t>
            </a:r>
          </a:p>
          <a:p>
            <a:pPr lvl="1"/>
            <a:r>
              <a:rPr lang="en-GB" dirty="0" smtClean="0"/>
              <a:t>Optimizations</a:t>
            </a:r>
          </a:p>
          <a:p>
            <a:r>
              <a:rPr lang="en-GB" dirty="0" err="1" smtClean="0"/>
              <a:t>Dev</a:t>
            </a:r>
            <a:r>
              <a:rPr lang="en-GB" dirty="0" smtClean="0"/>
              <a:t> team went on a Git crash course</a:t>
            </a:r>
          </a:p>
          <a:p>
            <a:pPr lvl="1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76351"/>
            <a:ext cx="2969814" cy="2133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62"/>
</p:tagLst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5A5A5"/>
      </a:hlink>
      <a:folHlink>
        <a:srgbClr val="A5A5A5"/>
      </a:folHlink>
    </a:clrScheme>
    <a:fontScheme name="Custom 1">
      <a:majorFont>
        <a:latin typeface="Eurostile Next LT Pro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28519</TotalTime>
  <Words>1285</Words>
  <Application>Microsoft Office PowerPoint</Application>
  <PresentationFormat>On-screen Show (16:9)</PresentationFormat>
  <Paragraphs>298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Verdana</vt:lpstr>
      <vt:lpstr>ヒラギノ角ゴ Pro W3</vt:lpstr>
      <vt:lpstr>Calibri</vt:lpstr>
      <vt:lpstr>Eurostile Next LT Pro</vt:lpstr>
      <vt:lpstr>Eurostile-Roman-DTC</vt:lpstr>
      <vt:lpstr>Wingdings</vt:lpstr>
      <vt:lpstr>Office Theme</vt:lpstr>
      <vt:lpstr>UNREAL ENGINE 4 Lessons Learnt and What’s to Come </vt:lpstr>
      <vt:lpstr>What is this talk about?</vt:lpstr>
      <vt:lpstr>What is UE4 Subscription?</vt:lpstr>
      <vt:lpstr>What we did for launch</vt:lpstr>
      <vt:lpstr>Change In Culture</vt:lpstr>
      <vt:lpstr>Platform: Mac</vt:lpstr>
      <vt:lpstr>Platform: Mobile</vt:lpstr>
      <vt:lpstr>Platform: Mobile</vt:lpstr>
      <vt:lpstr>Source Code</vt:lpstr>
      <vt:lpstr>Templates</vt:lpstr>
      <vt:lpstr>Sample Games</vt:lpstr>
      <vt:lpstr>Backend</vt:lpstr>
      <vt:lpstr>Delete Code!</vt:lpstr>
      <vt:lpstr>Closed Beta</vt:lpstr>
      <vt:lpstr>What we did since launch</vt:lpstr>
      <vt:lpstr>Roadmap</vt:lpstr>
      <vt:lpstr>Live GitHub Updates</vt:lpstr>
      <vt:lpstr>Unreal Tournament</vt:lpstr>
      <vt:lpstr>Platform: Xbox One and PS4</vt:lpstr>
      <vt:lpstr>Platform: Linux &amp; SteamOS</vt:lpstr>
      <vt:lpstr>Platform: HTML5</vt:lpstr>
      <vt:lpstr>Vehicle Support</vt:lpstr>
      <vt:lpstr>Tappy Chicken</vt:lpstr>
      <vt:lpstr>What we learnt</vt:lpstr>
      <vt:lpstr>Communcation</vt:lpstr>
      <vt:lpstr>Community Support</vt:lpstr>
      <vt:lpstr>Source Availability</vt:lpstr>
      <vt:lpstr>Community: FABRIK Solver</vt:lpstr>
      <vt:lpstr>Community: Code Analysis</vt:lpstr>
      <vt:lpstr>Community: BrickGame</vt:lpstr>
      <vt:lpstr>Regular Releases</vt:lpstr>
      <vt:lpstr>Laptops</vt:lpstr>
      <vt:lpstr>C++</vt:lpstr>
      <vt:lpstr>Documentation</vt:lpstr>
      <vt:lpstr>What we are doing next</vt:lpstr>
      <vt:lpstr>Unreal Motion Graphics</vt:lpstr>
      <vt:lpstr>Paper2D</vt:lpstr>
      <vt:lpstr>New User Experience</vt:lpstr>
      <vt:lpstr>Launcher</vt:lpstr>
      <vt:lpstr>Marketplace</vt:lpstr>
      <vt:lpstr>Experimental Builds</vt:lpstr>
      <vt:lpstr>Rendering Features</vt:lpstr>
      <vt:lpstr>Rendering Features</vt:lpstr>
      <vt:lpstr>Rendering Features</vt:lpstr>
      <vt:lpstr>Thank you!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GDC 2014</dc:title>
  <dc:creator>Rolando.Caloca@epicgames.com</dc:creator>
  <cp:lastModifiedBy>Dana Cowley</cp:lastModifiedBy>
  <cp:revision>1884</cp:revision>
  <cp:lastPrinted>1904-01-01T00:00:00Z</cp:lastPrinted>
  <dcterms:created xsi:type="dcterms:W3CDTF">2014-04-20T15:32:07Z</dcterms:created>
  <dcterms:modified xsi:type="dcterms:W3CDTF">2014-07-15T21:35:01Z</dcterms:modified>
</cp:coreProperties>
</file>