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446" r:id="rId2"/>
    <p:sldId id="490" r:id="rId3"/>
    <p:sldId id="489" r:id="rId4"/>
    <p:sldId id="448" r:id="rId5"/>
    <p:sldId id="482" r:id="rId6"/>
    <p:sldId id="478" r:id="rId7"/>
    <p:sldId id="485" r:id="rId8"/>
    <p:sldId id="486" r:id="rId9"/>
    <p:sldId id="487" r:id="rId10"/>
    <p:sldId id="488" r:id="rId11"/>
    <p:sldId id="483" r:id="rId12"/>
    <p:sldId id="484" r:id="rId13"/>
    <p:sldId id="476" r:id="rId14"/>
    <p:sldId id="471" r:id="rId15"/>
  </p:sldIdLst>
  <p:sldSz cx="9144000" cy="5143500" type="screen16x9"/>
  <p:notesSz cx="6858000" cy="9144000"/>
  <p:embeddedFontLst>
    <p:embeddedFont>
      <p:font typeface="Eurostile-Roman-DTC" pitchFamily="2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Eurostile" panose="020B0504020202050204" pitchFamily="34" charset="0"/>
      <p:regular r:id="rId27"/>
      <p:bold r:id="rId28"/>
    </p:embeddedFont>
    <p:embeddedFont>
      <p:font typeface="Eurostile Next LT Pro" panose="020B0805020202050204" pitchFamily="34" charset="0"/>
      <p:bold r:id="rId29"/>
    </p:embeddedFont>
  </p:embeddedFontLst>
  <p:custDataLst>
    <p:tags r:id="rId30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Verdana" pitchFamily="4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210903B-576D-41A4-91A5-4C77962F1480}">
          <p14:sldIdLst>
            <p14:sldId id="446"/>
            <p14:sldId id="490"/>
            <p14:sldId id="489"/>
            <p14:sldId id="448"/>
            <p14:sldId id="482"/>
            <p14:sldId id="478"/>
            <p14:sldId id="485"/>
            <p14:sldId id="486"/>
            <p14:sldId id="487"/>
            <p14:sldId id="488"/>
            <p14:sldId id="483"/>
            <p14:sldId id="484"/>
            <p14:sldId id="476"/>
            <p14:sldId id="4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E6206"/>
    <a:srgbClr val="F7941D"/>
    <a:srgbClr val="FFBE72"/>
    <a:srgbClr val="FFCC99"/>
    <a:srgbClr val="FFCC66"/>
    <a:srgbClr val="FFCC00"/>
    <a:srgbClr val="CC6600"/>
    <a:srgbClr val="996633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740" autoAdjust="0"/>
    <p:restoredTop sz="83140" autoAdjust="0"/>
  </p:normalViewPr>
  <p:slideViewPr>
    <p:cSldViewPr>
      <p:cViewPr varScale="1">
        <p:scale>
          <a:sx n="130" d="100"/>
          <a:sy n="130" d="100"/>
        </p:scale>
        <p:origin x="-306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45" charset="0"/>
              </a:defRPr>
            </a:lvl1pPr>
          </a:lstStyle>
          <a:p>
            <a:pPr>
              <a:defRPr/>
            </a:pPr>
            <a:fld id="{B5B8EDBE-E71A-4485-AEB1-C3F3E4558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42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>
                <a:latin typeface="Verdana" pitchFamily="45" charset="0"/>
              </a:defRPr>
            </a:lvl1pPr>
          </a:lstStyle>
          <a:p>
            <a:pPr>
              <a:defRPr/>
            </a:pPr>
            <a:fld id="{1A971900-241C-4E4A-BC3F-064FFF168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73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80" charset="-128"/>
        <a:cs typeface="ヒラギノ角ゴ Pro W3" pitchFamily="8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45" charset="0"/>
        <a:ea typeface="ヒラギノ角ゴ Pro W3" pitchFamily="4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4587934"/>
            <a:ext cx="9144000" cy="4572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3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9000" y="4767263"/>
            <a:ext cx="5257800" cy="273844"/>
          </a:xfrm>
          <a:prstGeom prst="rect">
            <a:avLst/>
          </a:prstGeom>
        </p:spPr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9000" y="4767263"/>
            <a:ext cx="5257800" cy="273844"/>
          </a:xfrm>
          <a:prstGeom prst="rect">
            <a:avLst/>
          </a:prstGeom>
        </p:spPr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723227" y="4763929"/>
            <a:ext cx="4192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Game Developer Conference, March 25-29, 2013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6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4767263"/>
            <a:ext cx="5257800" cy="273844"/>
          </a:xfrm>
          <a:prstGeom prst="rect">
            <a:avLst/>
          </a:prstGeom>
        </p:spPr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4767263"/>
            <a:ext cx="5257800" cy="273844"/>
          </a:xfrm>
          <a:prstGeom prst="rect">
            <a:avLst/>
          </a:prstGeom>
        </p:spPr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20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66750"/>
            <a:ext cx="8077200" cy="7810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33400" y="1504950"/>
            <a:ext cx="8077200" cy="2743200"/>
          </a:xfrm>
          <a:prstGeom prst="rect">
            <a:avLst/>
          </a:prstGeom>
        </p:spPr>
        <p:txBody>
          <a:bodyPr/>
          <a:lstStyle>
            <a:lvl1pPr indent="-27432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68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Slide_Brigh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Eurostile-Roman-DTC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587934"/>
            <a:ext cx="9144000" cy="45720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7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54555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9000" y="4767263"/>
            <a:ext cx="5257800" cy="273844"/>
          </a:xfrm>
          <a:prstGeom prst="rect">
            <a:avLst/>
          </a:prstGeom>
        </p:spPr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429000" y="4767263"/>
            <a:ext cx="5257800" cy="273844"/>
          </a:xfrm>
          <a:prstGeom prst="rect">
            <a:avLst/>
          </a:prstGeom>
        </p:spPr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429000" y="4767263"/>
            <a:ext cx="5257800" cy="273844"/>
          </a:xfrm>
          <a:prstGeom prst="rect">
            <a:avLst/>
          </a:prstGeom>
        </p:spPr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1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429000" y="4767263"/>
            <a:ext cx="5257800" cy="273844"/>
          </a:xfrm>
          <a:prstGeom prst="rect">
            <a:avLst/>
          </a:prstGeom>
        </p:spPr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2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29000" y="4767263"/>
            <a:ext cx="5257800" cy="273844"/>
          </a:xfrm>
          <a:prstGeom prst="rect">
            <a:avLst/>
          </a:prstGeom>
        </p:spPr>
        <p:txBody>
          <a:bodyPr/>
          <a:lstStyle/>
          <a:p>
            <a:fld id="{27BCB937-FF1C-42B8-BD6A-5A51C219471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14400" y="1006982"/>
            <a:ext cx="731520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4588135"/>
            <a:ext cx="9144000" cy="45720"/>
          </a:xfrm>
          <a:prstGeom prst="rect">
            <a:avLst/>
          </a:prstGeom>
          <a:solidFill>
            <a:srgbClr val="AE6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F8DDC-F2FE-4F9E-906E-7B5D659AE15B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72001" y="4763929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Unreal Engine 4 East 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Coast DevCon 2014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01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7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6" r:id="rId11"/>
    <p:sldLayoutId id="2147483683" r:id="rId12"/>
    <p:sldLayoutId id="2147483684" r:id="rId13"/>
    <p:sldLayoutId id="2147483672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Eurostile-Roman-DTC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Eurostile-Roman-DTC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Eurostile-Roman-DTC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bg1"/>
          </a:solidFill>
          <a:latin typeface="Eurostile-Roman-DTC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bg1"/>
          </a:solidFill>
          <a:latin typeface="Eurostile-Roman-DTC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bg1"/>
          </a:solidFill>
          <a:latin typeface="Eurostile-Roman-DTC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ocs.unrealengine.com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12031"/>
            <a:ext cx="7772400" cy="110251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UE4 </a:t>
            </a:r>
            <a:r>
              <a:rPr lang="en-US" dirty="0" smtClean="0"/>
              <a:t>VR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47950"/>
            <a:ext cx="6400800" cy="1314450"/>
          </a:xfrm>
        </p:spPr>
        <p:txBody>
          <a:bodyPr>
            <a:normAutofit/>
          </a:bodyPr>
          <a:lstStyle/>
          <a:p>
            <a:r>
              <a:rPr lang="en-US" sz="1600" b="1" dirty="0" smtClean="0"/>
              <a:t>Niklas Smedberg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Senior Engine Programmer, Epic Games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7" y="971550"/>
            <a:ext cx="1752600" cy="1693363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50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GearVR</a:t>
            </a:r>
            <a:r>
              <a:rPr lang="en-US" dirty="0" smtClean="0"/>
              <a:t>, the Oculus SDK does this automatically (“time-warp”)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5255"/>
            <a:ext cx="4132222" cy="2324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r="913"/>
          <a:stretch>
            <a:fillRect/>
          </a:stretch>
        </p:blipFill>
        <p:spPr>
          <a:xfrm>
            <a:off x="5178224" y="1723313"/>
            <a:ext cx="3737176" cy="23805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4522318" y="2739229"/>
            <a:ext cx="533400" cy="348716"/>
          </a:xfrm>
          <a:prstGeom prst="rightArrow">
            <a:avLst>
              <a:gd name="adj1" fmla="val 39939"/>
              <a:gd name="adj2" fmla="val 6073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8897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24207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Minimize latency!</a:t>
            </a:r>
          </a:p>
          <a:p>
            <a:endParaRPr lang="en-US" dirty="0" smtClean="0"/>
          </a:p>
          <a:p>
            <a:r>
              <a:rPr lang="en-US" dirty="0" smtClean="0"/>
              <a:t>DK2: 60, 72 or 75 FPS</a:t>
            </a:r>
          </a:p>
          <a:p>
            <a:r>
              <a:rPr lang="en-US" dirty="0" err="1" smtClean="0"/>
              <a:t>GearVR</a:t>
            </a:r>
            <a:r>
              <a:rPr lang="en-US" dirty="0" smtClean="0"/>
              <a:t>: 30 or 60 FPS</a:t>
            </a:r>
          </a:p>
          <a:p>
            <a:r>
              <a:rPr lang="en-US" dirty="0" smtClean="0"/>
              <a:t>Sensors are read twice per frame</a:t>
            </a:r>
          </a:p>
          <a:p>
            <a:r>
              <a:rPr lang="en-US" dirty="0" smtClean="0"/>
              <a:t>Oculus Time-warp takes “last-minute” orientation into account</a:t>
            </a:r>
          </a:p>
        </p:txBody>
      </p:sp>
    </p:spTree>
    <p:extLst>
      <p:ext uri="{BB962C8B-B14F-4D97-AF65-F5344CB8AC3E}">
        <p14:creationId xmlns:p14="http://schemas.microsoft.com/office/powerpoint/2010/main" val="1597614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real geometry instead of:</a:t>
            </a:r>
          </a:p>
          <a:p>
            <a:pPr lvl="1"/>
            <a:r>
              <a:rPr lang="en-US" dirty="0" smtClean="0"/>
              <a:t>Normal maps (e.g. surface detail)</a:t>
            </a:r>
          </a:p>
          <a:p>
            <a:pPr lvl="1"/>
            <a:r>
              <a:rPr lang="en-US" dirty="0" smtClean="0"/>
              <a:t>Sprites (e.g. particle effects)</a:t>
            </a:r>
          </a:p>
          <a:p>
            <a:pPr lvl="1"/>
            <a:r>
              <a:rPr lang="en-US" dirty="0" smtClean="0"/>
              <a:t>Billboards (e.g. foliage)</a:t>
            </a:r>
          </a:p>
          <a:p>
            <a:pPr lvl="1"/>
            <a:r>
              <a:rPr lang="en-US" dirty="0" smtClean="0"/>
              <a:t>Flipbook movies (e.g. explosions)</a:t>
            </a:r>
          </a:p>
          <a:p>
            <a:r>
              <a:rPr lang="en-US" dirty="0" smtClean="0"/>
              <a:t>Anti-aliasing:</a:t>
            </a:r>
          </a:p>
          <a:p>
            <a:pPr lvl="1"/>
            <a:r>
              <a:rPr lang="en-US" dirty="0" smtClean="0"/>
              <a:t>Use None, FXAA or hardware MSAA</a:t>
            </a:r>
          </a:p>
          <a:p>
            <a:r>
              <a:rPr lang="en-US" dirty="0" smtClean="0"/>
              <a:t>Minimize number of drawcalls</a:t>
            </a:r>
          </a:p>
          <a:p>
            <a:pPr lvl="1"/>
            <a:r>
              <a:rPr lang="en-US" dirty="0" smtClean="0"/>
              <a:t>VR doubles the drawcall count</a:t>
            </a:r>
          </a:p>
          <a:p>
            <a:r>
              <a:rPr lang="en-US" dirty="0" smtClean="0"/>
              <a:t>Minimize post-process effects</a:t>
            </a:r>
          </a:p>
          <a:p>
            <a:pPr lvl="1"/>
            <a:r>
              <a:rPr lang="en-US" dirty="0" smtClean="0"/>
              <a:t>High frame rate is critical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4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bg1"/>
              </a:buClr>
            </a:pPr>
            <a:r>
              <a:rPr lang="en-US" dirty="0" smtClean="0"/>
              <a:t>UE4 </a:t>
            </a:r>
            <a:r>
              <a:rPr lang="en-US" dirty="0" smtClean="0"/>
              <a:t>VR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 smtClean="0"/>
              <a:t>UE4 </a:t>
            </a:r>
            <a:r>
              <a:rPr lang="en-US" dirty="0" smtClean="0"/>
              <a:t>Oculus Rift wiki</a:t>
            </a:r>
            <a:endParaRPr lang="en-US" dirty="0" smtClean="0"/>
          </a:p>
          <a:p>
            <a:pPr lvl="1">
              <a:buClr>
                <a:schemeClr val="bg1"/>
              </a:buClr>
            </a:pPr>
            <a:r>
              <a:rPr lang="en-US" sz="1400" dirty="0">
                <a:solidFill>
                  <a:schemeClr val="accent6"/>
                </a:solidFill>
              </a:rPr>
              <a:t>https://</a:t>
            </a:r>
            <a:r>
              <a:rPr lang="en-US" sz="1400" dirty="0" smtClean="0">
                <a:solidFill>
                  <a:schemeClr val="accent6"/>
                </a:solidFill>
              </a:rPr>
              <a:t>wiki.unrealengine.com/Oculus_Rift</a:t>
            </a:r>
            <a:endParaRPr lang="en-US" sz="1400" dirty="0" smtClean="0">
              <a:solidFill>
                <a:schemeClr val="accent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23950"/>
            <a:ext cx="3819035" cy="335310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4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UE4 HTML5 Questions?</a:t>
            </a:r>
            <a:endParaRPr lang="en-US" dirty="0"/>
          </a:p>
        </p:txBody>
      </p:sp>
      <p:sp>
        <p:nvSpPr>
          <p:cNvPr id="6" name="AutoShape 2" descr="ftp://epicpress:AMTzN1YK@ftp.epicgames.com/Logos/Unreal_Engine_Parent_Logo/UnrealEngine_ParentLogoU_notextBlack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ftp://epicpress:AMTzN1YK@ftp.epicgames.com/Logos/Unreal_Engine_Parent_Logo/UnrealEngine_ParentLogoU_notextBlack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ftp://epicpress:AMTzN1YK@ftp.epicgames.com/Logos/Unreal_Engine_Parent_Logo/UnrealEngine_ParentLogoU_notextBlack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ftp://epicpress:AMTzN1YK@ftp.epicgames.com/Logos/Unreal_Engine_Parent_Logo/UnrealEngine_ParentLogoU_notextBlack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76350"/>
            <a:ext cx="8229600" cy="2971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Documentation, Tutorials and Help at: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  <a:hlinkClick r:id="rId2"/>
            </a:endParaRPr>
          </a:p>
          <a:p>
            <a:r>
              <a:rPr lang="en-US" sz="2400" dirty="0" err="1" smtClean="0">
                <a:solidFill>
                  <a:schemeClr val="bg1">
                    <a:lumMod val="75000"/>
                  </a:schemeClr>
                </a:solidFill>
              </a:rPr>
              <a:t>AnswerHub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Engine Documentation: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Official Forums: 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Wiki:</a:t>
            </a: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YouTube Videos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</a:p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Community IRC: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Unreal Engine 4 Roadmap</a:t>
            </a: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buClr>
                <a:schemeClr val="bg1">
                  <a:lumMod val="95000"/>
                </a:schemeClr>
              </a:buClr>
            </a:pPr>
            <a:r>
              <a:rPr lang="en-US" sz="2000" u="sng" dirty="0">
                <a:solidFill>
                  <a:schemeClr val="accent6"/>
                </a:solidFill>
              </a:rPr>
              <a:t>lmgtfy.com/?q=</a:t>
            </a:r>
            <a:r>
              <a:rPr lang="en-US" sz="2000" u="sng" dirty="0" err="1">
                <a:solidFill>
                  <a:schemeClr val="accent6"/>
                </a:solidFill>
              </a:rPr>
              <a:t>Unreal+engine+Trello</a:t>
            </a:r>
            <a:r>
              <a:rPr lang="en-US" sz="2000" u="sng" dirty="0">
                <a:solidFill>
                  <a:schemeClr val="accent6"/>
                </a:solidFill>
              </a:rPr>
              <a:t>+</a:t>
            </a:r>
            <a:endParaRPr lang="en-US" sz="2400" dirty="0" smtClean="0">
              <a:solidFill>
                <a:schemeClr val="accent6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76600" y="1553810"/>
            <a:ext cx="57912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Eurostile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http://answers.unrealengine.com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http://docs.unrealengine.com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http://</a:t>
            </a:r>
            <a:r>
              <a:rPr lang="en-US" sz="2400" dirty="0" smtClean="0">
                <a:solidFill>
                  <a:schemeClr val="accent6"/>
                </a:solidFill>
              </a:rPr>
              <a:t>forums.unrealengine.com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http://wiki.unrealengine.com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http</a:t>
            </a:r>
            <a:r>
              <a:rPr lang="en-US" sz="2400" dirty="0">
                <a:solidFill>
                  <a:schemeClr val="accent6"/>
                </a:solidFill>
              </a:rPr>
              <a:t>://</a:t>
            </a:r>
            <a:r>
              <a:rPr lang="en-US" sz="2400" dirty="0" smtClean="0">
                <a:solidFill>
                  <a:schemeClr val="accent6"/>
                </a:solidFill>
              </a:rPr>
              <a:t>www.youtube.com/user/UnrealDevelopmentKit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#</a:t>
            </a:r>
            <a:r>
              <a:rPr lang="en-US" sz="2400" dirty="0" err="1">
                <a:solidFill>
                  <a:schemeClr val="accent6"/>
                </a:solidFill>
              </a:rPr>
              <a:t>unrealengine</a:t>
            </a: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 on </a:t>
            </a:r>
            <a:r>
              <a:rPr lang="en-US" sz="2400" dirty="0" err="1">
                <a:solidFill>
                  <a:schemeClr val="accent6"/>
                </a:solidFill>
              </a:rPr>
              <a:t>FreeNode</a:t>
            </a:r>
            <a:endParaRPr lang="en-US" sz="2400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GDC 2014: “Couch Knights”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r="4825"/>
          <a:stretch>
            <a:fillRect/>
          </a:stretch>
        </p:blipFill>
        <p:spPr>
          <a:xfrm>
            <a:off x="1820696" y="1047836"/>
            <a:ext cx="5502609" cy="350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44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Oculus Connect 2014: “Showdown”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b="6273"/>
          <a:stretch>
            <a:fillRect/>
          </a:stretch>
        </p:blipFill>
        <p:spPr>
          <a:xfrm>
            <a:off x="1028700" y="1047752"/>
            <a:ext cx="7086600" cy="348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39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Oculus Rift DK 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Development Kit 2</a:t>
            </a:r>
          </a:p>
          <a:p>
            <a:r>
              <a:rPr lang="en-US" dirty="0" smtClean="0"/>
              <a:t>1920x1080 display</a:t>
            </a:r>
          </a:p>
          <a:p>
            <a:r>
              <a:rPr lang="en-US" dirty="0" smtClean="0"/>
              <a:t>HDMI to desktop PC</a:t>
            </a:r>
          </a:p>
        </p:txBody>
      </p:sp>
      <p:pic>
        <p:nvPicPr>
          <p:cNvPr id="1030" name="Picture 6" descr="http://www.extremetech.com/wp-content/uploads/2014/03/oculus-rift-dk2-640x3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0" r="9840"/>
          <a:stretch/>
        </p:blipFill>
        <p:spPr bwMode="auto">
          <a:xfrm>
            <a:off x="4280002" y="1047750"/>
            <a:ext cx="4559198" cy="349844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Samsung Gear VR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Gear VR Headset</a:t>
            </a:r>
          </a:p>
          <a:p>
            <a:r>
              <a:rPr lang="en-US" dirty="0" smtClean="0"/>
              <a:t>Galaxy Note 4 </a:t>
            </a:r>
            <a:r>
              <a:rPr lang="en-US" sz="1600" dirty="0" smtClean="0"/>
              <a:t>(2560x1440)</a:t>
            </a:r>
            <a:endParaRPr lang="en-US" dirty="0" smtClean="0"/>
          </a:p>
          <a:p>
            <a:r>
              <a:rPr lang="en-US" dirty="0" err="1" smtClean="0"/>
              <a:t>Occulus</a:t>
            </a:r>
            <a:r>
              <a:rPr lang="en-US" dirty="0" smtClean="0"/>
              <a:t> VR SDK</a:t>
            </a:r>
            <a:endParaRPr lang="en-US" dirty="0"/>
          </a:p>
        </p:txBody>
      </p:sp>
      <p:pic>
        <p:nvPicPr>
          <p:cNvPr id="2050" name="Picture 2" descr="gear v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47750"/>
            <a:ext cx="6087185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24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UE4 </a:t>
            </a:r>
            <a:r>
              <a:rPr lang="en-US" dirty="0" smtClean="0"/>
              <a:t>VR Project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151"/>
            <a:ext cx="7848600" cy="3394472"/>
          </a:xfrm>
        </p:spPr>
        <p:txBody>
          <a:bodyPr/>
          <a:lstStyle/>
          <a:p>
            <a:r>
              <a:rPr lang="en-US" dirty="0" smtClean="0"/>
              <a:t>Enable </a:t>
            </a:r>
            <a:r>
              <a:rPr lang="en-US" dirty="0" smtClean="0"/>
              <a:t>the Oculus Rift plugin:</a:t>
            </a:r>
            <a:endParaRPr lang="en-US" dirty="0" smtClean="0"/>
          </a:p>
        </p:txBody>
      </p:sp>
      <p:pic>
        <p:nvPicPr>
          <p:cNvPr id="3074" name="Picture 2" descr="File:OculusRiftPlugi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55"/>
          <a:stretch/>
        </p:blipFill>
        <p:spPr bwMode="auto">
          <a:xfrm>
            <a:off x="1409700" y="1733550"/>
            <a:ext cx="6324600" cy="265557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Stereoscopic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frame is rendered twice, once per eye</a:t>
            </a:r>
          </a:p>
        </p:txBody>
      </p:sp>
      <p:pic>
        <p:nvPicPr>
          <p:cNvPr id="4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" b="6273"/>
          <a:stretch>
            <a:fillRect/>
          </a:stretch>
        </p:blipFill>
        <p:spPr>
          <a:xfrm>
            <a:off x="76200" y="1766887"/>
            <a:ext cx="4114800" cy="2304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78" y="1755255"/>
            <a:ext cx="4132222" cy="232437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67200" y="2691613"/>
            <a:ext cx="533400" cy="348716"/>
          </a:xfrm>
          <a:prstGeom prst="rightArrow">
            <a:avLst>
              <a:gd name="adj1" fmla="val 39939"/>
              <a:gd name="adj2" fmla="val 6073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6701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Intrapupillary</a:t>
            </a:r>
            <a:r>
              <a:rPr lang="en-US" dirty="0" smtClean="0"/>
              <a:t> Distance (IPD)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Differs from person to person</a:t>
            </a:r>
          </a:p>
          <a:p>
            <a:r>
              <a:rPr lang="en-US" dirty="0" err="1" smtClean="0"/>
              <a:t>GearVR</a:t>
            </a:r>
            <a:r>
              <a:rPr lang="en-US" dirty="0" smtClean="0"/>
              <a:t> supports 55-71 mm</a:t>
            </a:r>
            <a:endParaRPr lang="en-US" dirty="0"/>
          </a:p>
        </p:txBody>
      </p:sp>
      <p:pic>
        <p:nvPicPr>
          <p:cNvPr id="4" name="Picture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63094"/>
            <a:ext cx="3048000" cy="24839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024771"/>
            <a:ext cx="3095025" cy="2522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4267200" y="3111544"/>
            <a:ext cx="533400" cy="348716"/>
          </a:xfrm>
          <a:prstGeom prst="rightArrow">
            <a:avLst>
              <a:gd name="adj1" fmla="val 39939"/>
              <a:gd name="adj2" fmla="val 60737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7397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Distortion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914399"/>
          </a:xfrm>
        </p:spPr>
        <p:txBody>
          <a:bodyPr/>
          <a:lstStyle/>
          <a:p>
            <a:r>
              <a:rPr lang="en-US" dirty="0" smtClean="0"/>
              <a:t>VR optics distort/warp the image for each eye</a:t>
            </a:r>
          </a:p>
          <a:p>
            <a:r>
              <a:rPr lang="en-US" dirty="0" smtClean="0"/>
              <a:t>Must be compensated for in post-process: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3" t="5373" r="12482" b="5373"/>
          <a:stretch/>
        </p:blipFill>
        <p:spPr bwMode="auto">
          <a:xfrm>
            <a:off x="602982" y="2194634"/>
            <a:ext cx="1948193" cy="19773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9" t="5373" r="12517" b="5373"/>
          <a:stretch/>
        </p:blipFill>
        <p:spPr bwMode="auto">
          <a:xfrm>
            <a:off x="3382105" y="2194634"/>
            <a:ext cx="1953907" cy="19773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7" t="64044" r="34208" b="1860"/>
          <a:stretch/>
        </p:blipFill>
        <p:spPr>
          <a:xfrm>
            <a:off x="6248400" y="2194633"/>
            <a:ext cx="2002135" cy="19773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51175" y="2647950"/>
            <a:ext cx="7620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+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2599259"/>
            <a:ext cx="76200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6"/>
                </a:solidFill>
              </a:rPr>
              <a:t>=</a:t>
            </a:r>
            <a:endParaRPr lang="en-US" sz="6000" b="1" dirty="0">
              <a:solidFill>
                <a:schemeClr val="accent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4171951"/>
            <a:ext cx="2403609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0" lang="en-US" dirty="0" smtClean="0"/>
              <a:t>Lens distortion</a:t>
            </a:r>
            <a:endParaRPr kumimoji="0" lang="en-US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311391" y="4171951"/>
            <a:ext cx="2403609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0" lang="en-US" dirty="0" smtClean="0"/>
              <a:t>Compensation</a:t>
            </a:r>
            <a:endParaRPr kumimoji="0" lang="en-US" dirty="0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172200" y="4171950"/>
            <a:ext cx="2403609" cy="45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bg1"/>
                </a:solidFill>
                <a:latin typeface="Eurostile-Roman-DTC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kumimoji="0" lang="en-US" dirty="0" smtClean="0"/>
              <a:t>End-user result</a:t>
            </a:r>
            <a:endParaRPr kumimoji="0"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2558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5A5A5"/>
      </a:hlink>
      <a:folHlink>
        <a:srgbClr val="A5A5A5"/>
      </a:folHlink>
    </a:clrScheme>
    <a:fontScheme name="Custom 1">
      <a:majorFont>
        <a:latin typeface="Eurostile Next LT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14096</TotalTime>
  <Words>280</Words>
  <Application>Microsoft Office PowerPoint</Application>
  <PresentationFormat>On-screen Show (16:9)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Eurostile-Roman-DTC</vt:lpstr>
      <vt:lpstr>ヒラギノ角ゴ Pro W3</vt:lpstr>
      <vt:lpstr>Calibri</vt:lpstr>
      <vt:lpstr>Verdana</vt:lpstr>
      <vt:lpstr>Eurostile</vt:lpstr>
      <vt:lpstr>Eurostile Next LT Pro</vt:lpstr>
      <vt:lpstr>Office Theme</vt:lpstr>
      <vt:lpstr>UE4 VR</vt:lpstr>
      <vt:lpstr>GDC 2014: “Couch Knights”</vt:lpstr>
      <vt:lpstr>Oculus Connect 2014: “Showdown”</vt:lpstr>
      <vt:lpstr>Oculus Rift DK 2</vt:lpstr>
      <vt:lpstr>Samsung Gear VR</vt:lpstr>
      <vt:lpstr>UE4 VR Project Setup</vt:lpstr>
      <vt:lpstr>Stereoscopic Rendering</vt:lpstr>
      <vt:lpstr>Intrapupillary Distance (IPD)</vt:lpstr>
      <vt:lpstr>Lens Distortion</vt:lpstr>
      <vt:lpstr>Lens Distortion</vt:lpstr>
      <vt:lpstr>VR Tips</vt:lpstr>
      <vt:lpstr>VR Tips</vt:lpstr>
      <vt:lpstr>UE4 VR Documentation</vt:lpstr>
      <vt:lpstr>UE4 HTML5 Questions?</vt:lpstr>
    </vt:vector>
  </TitlesOfParts>
  <Company>CMP Media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UE4 DevCon 2014</dc:title>
  <dc:creator>Niklas Smedberg</dc:creator>
  <cp:lastModifiedBy>Niklas Smedberg</cp:lastModifiedBy>
  <cp:revision>1378</cp:revision>
  <cp:lastPrinted>1904-01-01T00:00:00Z</cp:lastPrinted>
  <dcterms:created xsi:type="dcterms:W3CDTF">2011-01-18T22:56:43Z</dcterms:created>
  <dcterms:modified xsi:type="dcterms:W3CDTF">2014-11-11T00:08:40Z</dcterms:modified>
</cp:coreProperties>
</file>