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8" r:id="rId2"/>
    <p:sldId id="332" r:id="rId3"/>
    <p:sldId id="335" r:id="rId4"/>
    <p:sldId id="334" r:id="rId5"/>
    <p:sldId id="337" r:id="rId6"/>
    <p:sldId id="338" r:id="rId7"/>
    <p:sldId id="336" r:id="rId8"/>
    <p:sldId id="340" r:id="rId9"/>
    <p:sldId id="354" r:id="rId10"/>
    <p:sldId id="341" r:id="rId11"/>
    <p:sldId id="345" r:id="rId12"/>
    <p:sldId id="339" r:id="rId13"/>
    <p:sldId id="342" r:id="rId14"/>
    <p:sldId id="346" r:id="rId15"/>
    <p:sldId id="355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43" r:id="rId24"/>
    <p:sldId id="333" r:id="rId25"/>
  </p:sldIdLst>
  <p:sldSz cx="9144000" cy="5143500" type="screen16x9"/>
  <p:notesSz cx="6858000" cy="9144000"/>
  <p:embeddedFontLst>
    <p:embeddedFont>
      <p:font typeface="Eurostile" panose="020B0604020202020204" charset="0"/>
      <p:regular r:id="rId28"/>
      <p:bold r:id="rId29"/>
    </p:embeddedFont>
    <p:embeddedFont>
      <p:font typeface="Eurostile-Roman-DTC" panose="020B0604020202020204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00"/>
    <a:srgbClr val="A1AAFD"/>
    <a:srgbClr val="4254FC"/>
    <a:srgbClr val="DAA600"/>
    <a:srgbClr val="495AD7"/>
    <a:srgbClr val="384C84"/>
    <a:srgbClr val="22293E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3" autoAdjust="0"/>
    <p:restoredTop sz="67482" autoAdjust="0"/>
  </p:normalViewPr>
  <p:slideViewPr>
    <p:cSldViewPr>
      <p:cViewPr varScale="1">
        <p:scale>
          <a:sx n="81" d="100"/>
          <a:sy n="81" d="100"/>
        </p:scale>
        <p:origin x="-1524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315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94473-0F76-490B-9557-82FAFB46A6AF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F758D-4E43-4188-9A1E-F7F8C61DF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37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E1BB-3496-4285-A8EE-DF3CEE49C5AC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5D255-0F5F-4CA8-A487-3EEEF53BB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19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Prepared and</a:t>
            </a:r>
            <a:r>
              <a:rPr lang="en-US" baseline="0" dirty="0" smtClean="0"/>
              <a:t> presented by </a:t>
            </a:r>
            <a:r>
              <a:rPr lang="en-US" baseline="0" dirty="0" err="1" smtClean="0"/>
              <a:t>Gerke</a:t>
            </a:r>
            <a:r>
              <a:rPr lang="en-US" baseline="0" dirty="0" smtClean="0"/>
              <a:t> Max Preussner for East Coast </a:t>
            </a:r>
            <a:r>
              <a:rPr lang="en-US" baseline="0" dirty="0" err="1" smtClean="0"/>
              <a:t>MiniDevCon</a:t>
            </a:r>
            <a:r>
              <a:rPr lang="en-US" baseline="0" dirty="0" smtClean="0"/>
              <a:t> 2014</a:t>
            </a:r>
            <a:r>
              <a:rPr lang="en-US" baseline="0" smtClean="0"/>
              <a:t>, </a:t>
            </a:r>
            <a:r>
              <a:rPr lang="en-US" baseline="0" smtClean="0"/>
              <a:t>November </a:t>
            </a:r>
            <a:r>
              <a:rPr lang="en-US" baseline="0" dirty="0" smtClean="0"/>
              <a:t>12-13</a:t>
            </a:r>
            <a:r>
              <a:rPr lang="en-US" baseline="30000" dirty="0" smtClean="0"/>
              <a:t>th</a:t>
            </a:r>
            <a:endParaRPr lang="en-US" baseline="0" dirty="0" smtClean="0"/>
          </a:p>
          <a:p>
            <a:r>
              <a:rPr lang="en-US" dirty="0" smtClean="0"/>
              <a:t>Email max.preussner@epicgames.com in case of comments</a:t>
            </a:r>
            <a:r>
              <a:rPr lang="en-US" baseline="0" dirty="0" smtClean="0"/>
              <a:t>, questions or suggestions or visit our </a:t>
            </a:r>
            <a:r>
              <a:rPr lang="en-US" baseline="0" dirty="0" err="1" smtClean="0"/>
              <a:t>AnswerHub</a:t>
            </a:r>
            <a:r>
              <a:rPr lang="en-US" baseline="0" dirty="0" smtClean="0"/>
              <a:t> at http://answers.unrealengine.com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99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[Widget Reflector Demo]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47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a little bit</a:t>
            </a:r>
            <a:r>
              <a:rPr lang="en-US" baseline="0" dirty="0" smtClean="0"/>
              <a:t> of practice you will be able to visualize in your mind what Slate code will look like when rendered</a:t>
            </a:r>
            <a:r>
              <a:rPr lang="en-US" dirty="0" smtClean="0"/>
              <a:t>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On the top left we see the Color Picker widget.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Below is the Widget Reflector with focus on the Color Wheel widget inside the color picker.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Notice how all three representations show the same hierarchical relationships (blue, red, green boxes).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47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get the UDK Remote app for iOS on the Apple App Store.</a:t>
            </a:r>
          </a:p>
          <a:p>
            <a:endParaRPr lang="en-US" dirty="0" smtClean="0"/>
          </a:p>
          <a:p>
            <a:r>
              <a:rPr lang="en-US" dirty="0" smtClean="0"/>
              <a:t>We will soon rewrite</a:t>
            </a:r>
            <a:r>
              <a:rPr lang="en-US" baseline="0" dirty="0" smtClean="0"/>
              <a:t> this app in Slate, so it also works on Android.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13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updating its UI, Slate uses Polling instead of Invalidation.</a:t>
            </a:r>
          </a:p>
          <a:p>
            <a:endParaRPr lang="en-US" dirty="0" smtClean="0"/>
          </a:p>
          <a:p>
            <a:r>
              <a:rPr lang="en-US" dirty="0" smtClean="0"/>
              <a:t>This</a:t>
            </a:r>
            <a:r>
              <a:rPr lang="en-US" baseline="0" dirty="0" smtClean="0"/>
              <a:t> avoid duplication of UI state data.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also means you have to be careful about the amount of work you are doing inside callback delegates.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can see in example for the color wheel that all properties are bound to delegates.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non-event delegates will be executed every tick.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64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Although we mostly use composition for creating new widgets, </a:t>
            </a:r>
            <a:r>
              <a:rPr lang="en-US" dirty="0" err="1" smtClean="0"/>
              <a:t>SlateCore</a:t>
            </a:r>
            <a:r>
              <a:rPr lang="en-US" dirty="0" smtClean="0"/>
              <a:t> defines three truly fundamental widget types that are meant to be inherited.</a:t>
            </a:r>
          </a:p>
          <a:p>
            <a:endParaRPr lang="en-US" dirty="0" smtClean="0"/>
          </a:p>
          <a:p>
            <a:r>
              <a:rPr lang="en-US" dirty="0" smtClean="0"/>
              <a:t>Most of your custom widgets will inherit from </a:t>
            </a:r>
            <a:r>
              <a:rPr lang="en-US" dirty="0" err="1" smtClean="0"/>
              <a:t>SCompoundWidget</a:t>
            </a:r>
            <a:r>
              <a:rPr lang="en-US" dirty="0" smtClean="0"/>
              <a:t>, or </a:t>
            </a:r>
            <a:r>
              <a:rPr lang="en-US" dirty="0" err="1" smtClean="0"/>
              <a:t>SLeafWidget</a:t>
            </a:r>
            <a:r>
              <a:rPr lang="en-US" dirty="0" smtClean="0"/>
              <a:t> if they have no children.</a:t>
            </a:r>
          </a:p>
          <a:p>
            <a:endParaRPr lang="en-US" dirty="0" smtClean="0"/>
          </a:p>
          <a:p>
            <a:r>
              <a:rPr lang="en-US" dirty="0" smtClean="0"/>
              <a:t>Child slots must always</a:t>
            </a:r>
            <a:r>
              <a:rPr lang="en-US" baseline="0" dirty="0" smtClean="0"/>
              <a:t> </a:t>
            </a:r>
            <a:r>
              <a:rPr lang="en-US" dirty="0" smtClean="0"/>
              <a:t>contain a valid widget.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SNullWidget</a:t>
            </a:r>
            <a:r>
              <a:rPr lang="en-US" baseline="0" dirty="0" smtClean="0"/>
              <a:t> is used to fill empty slots.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User widgets were recently added and are still somewhat experimental.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64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Here you can see how the widget types relate to each other, including some of the widgets I mentioned earlier.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SWidget</a:t>
            </a:r>
            <a:r>
              <a:rPr lang="en-US" baseline="0" dirty="0" smtClean="0"/>
              <a:t> in red, fundamental widget types in blue, and usable widgets in green.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vast majority of widgets in the Engine code base are compound widgets.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64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Widgets share a common anatomy.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widget’s appearance is usually controlled with Arguments and Attributes.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can also use setter and getter functions if you prefer.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All widgets contain functions to compute their desired size, arrange their child widgets (if any) and paint themselves.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64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64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our previous presentation</a:t>
            </a:r>
            <a:r>
              <a:rPr lang="en-US" baseline="0" dirty="0" smtClean="0"/>
              <a:t> mainly focused on building UI for the Editor and standalone applications, this talk will be about game UI.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most common type of in-game UI is the Head-Up Display.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Engine currently provides two mechanisms to generate HUDs: Canvas and HUD Widgets.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70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better way for creating in-game</a:t>
            </a:r>
            <a:r>
              <a:rPr lang="en-US" baseline="0" dirty="0" smtClean="0"/>
              <a:t> UI is to use viewport widgets.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game’s viewport client has an API that allows for adding and removing regular Slate widgets.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Since all UI is </a:t>
            </a:r>
            <a:r>
              <a:rPr lang="en-US" baseline="0" dirty="0" err="1" smtClean="0"/>
              <a:t>usualy</a:t>
            </a:r>
            <a:r>
              <a:rPr lang="en-US" baseline="0" dirty="0" smtClean="0"/>
              <a:t> displayed inside the game’s window, the use of </a:t>
            </a:r>
            <a:r>
              <a:rPr lang="en-US" baseline="0" dirty="0" err="1" smtClean="0"/>
              <a:t>SWindow</a:t>
            </a:r>
            <a:r>
              <a:rPr lang="en-US" baseline="0" dirty="0" smtClean="0"/>
              <a:t> is generally discouraged (unless you really want to open external windows from your game).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74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previous versions of Unreal Engine we used different third party UI frameworks, such as MFC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wxWidgets</a:t>
            </a:r>
            <a:r>
              <a:rPr lang="en-US" baseline="0" dirty="0" smtClean="0"/>
              <a:t>, Windows Forms and WPF.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All these user interfaces were complicated, cluttered and not very customizable.</a:t>
            </a:r>
          </a:p>
          <a:p>
            <a:endParaRPr lang="en-US" dirty="0" smtClean="0"/>
          </a:p>
          <a:p>
            <a:r>
              <a:rPr lang="en-US" dirty="0" smtClean="0"/>
              <a:t>In Unreal Engine 4 we have drastically changed how we approach user</a:t>
            </a:r>
            <a:r>
              <a:rPr lang="en-US" baseline="0" dirty="0" smtClean="0"/>
              <a:t> interfaces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We want our program</a:t>
            </a:r>
            <a:r>
              <a:rPr lang="en-US" baseline="0" dirty="0" smtClean="0"/>
              <a:t>s to be more intuitive, customizable, extensible and modern.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51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some sample code from our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PlayerController</a:t>
            </a:r>
            <a:r>
              <a:rPr lang="en-US" baseline="0" dirty="0" smtClean="0"/>
              <a:t> class that adds and removes a virtual joystick widget to/from the viewport client on demand.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139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here is what the virtual joystick looks like in game.</a:t>
            </a:r>
          </a:p>
          <a:p>
            <a:endParaRPr lang="en-US" dirty="0" smtClean="0"/>
          </a:p>
          <a:p>
            <a:r>
              <a:rPr lang="en-US" dirty="0" smtClean="0"/>
              <a:t>Notice the two circles</a:t>
            </a:r>
            <a:r>
              <a:rPr lang="en-US" baseline="0" dirty="0" smtClean="0"/>
              <a:t> at the bottom left and right, which can be used to control player movement on a mobile device.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236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important</a:t>
            </a:r>
            <a:r>
              <a:rPr lang="en-US" baseline="0" dirty="0" smtClean="0"/>
              <a:t> type of game UI are in-game menus for settings or game controls.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can use either of the two techniques just mentioned, or you can leverage the new </a:t>
            </a:r>
            <a:r>
              <a:rPr lang="en-US" baseline="0" dirty="0" err="1" smtClean="0"/>
              <a:t>GameMenuBuilder</a:t>
            </a:r>
            <a:r>
              <a:rPr lang="en-US" baseline="0" dirty="0" smtClean="0"/>
              <a:t> to get up and running quickly.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Most of our own in-game </a:t>
            </a:r>
            <a:r>
              <a:rPr lang="en-US" baseline="0" dirty="0" err="1" smtClean="0"/>
              <a:t>Uis</a:t>
            </a:r>
            <a:r>
              <a:rPr lang="en-US" baseline="0" dirty="0" smtClean="0"/>
              <a:t> are currently built with viewport widgets.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58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continue to make improvements</a:t>
            </a:r>
            <a:r>
              <a:rPr lang="en-US" baseline="0" dirty="0" smtClean="0"/>
              <a:t> to Slate.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are currently putting a lot of effort into improving compilation times and breaking out the many available widgets into to separate modules.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Of course, we have also released Unreal Motion Graphics, which is a user interface editor built on top of Slate.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UMG exposes powerful Slate features, such as 2D transformation and Blueprint scripting in designer friendly ways.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133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easiest way to learn more about Slate is to check out our extensive online documentation, which is available for free to everyone.</a:t>
            </a:r>
          </a:p>
          <a:p>
            <a:endParaRPr lang="en-US" dirty="0" smtClean="0"/>
          </a:p>
          <a:p>
            <a:r>
              <a:rPr lang="en-US" dirty="0" smtClean="0"/>
              <a:t>Are there any questions</a:t>
            </a:r>
            <a:r>
              <a:rPr lang="en-US" baseline="0" dirty="0" smtClean="0"/>
              <a:t> right now?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28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result of this effort is our own UI framework called Slate.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you can see a screenshot of the latest Unreal Editor, which is entirely done in Slate.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you can see, there is now a common look and feel.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Parts of the user interface can be separated and arranged in their own windows.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also tried to hide a lot the advanced features by default – of course, they are still available though.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51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Slate</a:t>
            </a:r>
            <a:r>
              <a:rPr lang="en-US" baseline="0" dirty="0" smtClean="0"/>
              <a:t> is written entirely in C++ and runs on all platforms supported by Unreal Engine 4.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used it for the Unreal Editor, standalone desktop applications and tools, as well mobile apps.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can also be used for in-game UI, but I will talk about that in the second part of this presentation.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Slate used to be just one C++ module, but we recently split it into two, and we may split up further in the near future.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61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appearance of widgets can be styled with a C++ based style system.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are currently working on making it better as part of UMG.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core of Slate takes care of all user input and translates it into events that your application can consume.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Slate can render its UI with the Engine and without.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Of course, Slate also comes with a large</a:t>
            </a:r>
            <a:r>
              <a:rPr lang="en-US" baseline="0" dirty="0" smtClean="0"/>
              <a:t> library of common UI widgets.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61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two main concepts in Slate programming are Declarative Syntax and Composition.</a:t>
            </a:r>
          </a:p>
          <a:p>
            <a:endParaRPr lang="en-US" dirty="0" smtClean="0"/>
          </a:p>
          <a:p>
            <a:r>
              <a:rPr lang="en-US" dirty="0" smtClean="0"/>
              <a:t>Declarative syntax is our way for creating UI</a:t>
            </a:r>
            <a:r>
              <a:rPr lang="en-US" baseline="0" dirty="0" smtClean="0"/>
              <a:t> widgets in C++ code.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is very compact and easy to read.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Other UI frameworks heavily rely on widget inheritance, but Slate uses composition instead.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61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a simple contrived example</a:t>
            </a:r>
            <a:r>
              <a:rPr lang="en-US" baseline="0" dirty="0" smtClean="0"/>
              <a:t> of these two concepts.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 the left we declare a new button widget using Slate’s declarative syntax.</a:t>
            </a:r>
          </a:p>
          <a:p>
            <a:r>
              <a:rPr lang="en-US" baseline="0" dirty="0" smtClean="0"/>
              <a:t>The first macro declares an attribute for the button text, and the second macro declares an event delegate for when the button is clicked.</a:t>
            </a:r>
          </a:p>
          <a:p>
            <a:r>
              <a:rPr lang="en-US" baseline="0" dirty="0" smtClean="0"/>
              <a:t>There are several other macros available for declaring other types of widget attributes.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 the right we see the button’s construction code.</a:t>
            </a:r>
          </a:p>
          <a:p>
            <a:r>
              <a:rPr lang="en-US" baseline="0" dirty="0" smtClean="0"/>
              <a:t>Notice that </a:t>
            </a:r>
            <a:r>
              <a:rPr lang="en-US" baseline="0" dirty="0" err="1" smtClean="0"/>
              <a:t>STextButton</a:t>
            </a:r>
            <a:r>
              <a:rPr lang="en-US" baseline="0" dirty="0" smtClean="0"/>
              <a:t> inherits from </a:t>
            </a:r>
            <a:r>
              <a:rPr lang="en-US" baseline="0" dirty="0" err="1" smtClean="0"/>
              <a:t>SCompoundWidget</a:t>
            </a:r>
            <a:r>
              <a:rPr lang="en-US" baseline="0" dirty="0" smtClean="0"/>
              <a:t>, one of the fundamental widget types, and we use composition to populate the button’s content.</a:t>
            </a:r>
          </a:p>
          <a:p>
            <a:r>
              <a:rPr lang="en-US" baseline="0" dirty="0" smtClean="0"/>
              <a:t>In this case we are simply wrapping an </a:t>
            </a:r>
            <a:r>
              <a:rPr lang="en-US" baseline="0" dirty="0" err="1" smtClean="0"/>
              <a:t>SButton</a:t>
            </a:r>
            <a:r>
              <a:rPr lang="en-US" baseline="0" dirty="0" smtClean="0"/>
              <a:t> widget that contains an </a:t>
            </a:r>
            <a:r>
              <a:rPr lang="en-US" baseline="0" dirty="0" err="1" smtClean="0"/>
              <a:t>STextBlock</a:t>
            </a:r>
            <a:r>
              <a:rPr lang="en-US" baseline="0" dirty="0" smtClean="0"/>
              <a:t> as its content, and we forward any widget arguments that may have been passed 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67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also have a couple tools to help you develop your Slate based user interfaces.</a:t>
            </a:r>
          </a:p>
          <a:p>
            <a:endParaRPr lang="en-US" dirty="0" smtClean="0"/>
          </a:p>
          <a:p>
            <a:r>
              <a:rPr lang="en-US" dirty="0" smtClean="0"/>
              <a:t>Slate</a:t>
            </a:r>
            <a:r>
              <a:rPr lang="en-US" baseline="0" dirty="0" smtClean="0"/>
              <a:t> comes with a cool visual debugging tool called Widget Inspector – I will demo it shortly.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is also an app for iOS that allows you to simulate touch input while developing your game or application on a desktop PC.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61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[Widget Reflector Demo]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47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Eurostil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  <a:latin typeface="Eurostil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9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7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4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Eurostile-Roman-DTC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1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4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3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75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2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3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3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Eurostil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Eurostil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Eurostil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Eurostil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Eurostil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Eurostil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google.com/url?sa=i&amp;rct=j&amp;q=&amp;esrc=s&amp;source=images&amp;cd=&amp;cad=rja&amp;uact=8&amp;docid=sQQDpehRY9Y4JM&amp;tbnid=TxHeu7_OT81gqM:&amp;ved=0CAUQjRw&amp;url=http://www.pcgameshardware.com/%26menu%3Dbrowser%26mode%3Darticle%26image_id%3D1133784%26article_id%3D685063%26page%3D2&amp;ei=SSTJU4LMMYihyATUxICICw&amp;bvm=bv.71198958,d.aWw&amp;psig=AFQjCNHvw_Y-LtWLzfOu1yF4YufDXn5rxg&amp;ust=1405777336347571" TargetMode="External"/><Relationship Id="rId7" Type="http://schemas.openxmlformats.org/officeDocument/2006/relationships/hyperlink" Target="http://www.google.com/url?sa=i&amp;rct=j&amp;q=&amp;esrc=s&amp;source=images&amp;cd=&amp;cad=rja&amp;uact=8&amp;docid=1JNB09hIQ8cPzM&amp;tbnid=p-1HeZhgw9W6IM:&amp;ved=0CAUQjRw&amp;url=http://eat3d.com/blog/riki/epic-released-unreal-editor-3-free&amp;ei=3yXJU8ijM9OkyAS6iIGoDg&amp;bvm=bv.71198958,d.aWw&amp;psig=AFQjCNFwSYtI-R2pAmnc5KHI_UVTa9eAdA&amp;ust=140577775653202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m/url?sa=i&amp;rct=j&amp;q=&amp;esrc=s&amp;source=images&amp;cd=&amp;cad=rja&amp;uact=8&amp;docid=FSSUe8zzfZYxOM&amp;tbnid=fqLPIwno_BZFfM:&amp;ved=0CAUQjRw&amp;url=http://aidancdc.wordpress.com/tag/unreal/&amp;ei=KSXJU9yQIMOryATej4CACQ&amp;bvm=bv.71198958,d.aWw&amp;psig=AFQjCNFhkSGeIKlwLqPISQRZWybulfYSDw&amp;ust=1405777410547974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user/UnrealDevelopmentKit" TargetMode="External"/><Relationship Id="rId3" Type="http://schemas.openxmlformats.org/officeDocument/2006/relationships/hyperlink" Target="http://docs.unrealengine.com/" TargetMode="External"/><Relationship Id="rId7" Type="http://schemas.openxmlformats.org/officeDocument/2006/relationships/hyperlink" Target="http://wiki.unrealengine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rums.unrealengine.com/" TargetMode="External"/><Relationship Id="rId5" Type="http://schemas.openxmlformats.org/officeDocument/2006/relationships/hyperlink" Target="http://answers.unrealengine.com/" TargetMode="External"/><Relationship Id="rId4" Type="http://schemas.openxmlformats.org/officeDocument/2006/relationships/hyperlink" Target="http://lmgtfy.com/?q=Unreal+engine+Trello+" TargetMode="External"/><Relationship Id="rId9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bg1"/>
              </a:solidFill>
              <a:latin typeface="Eurostile Next LT Pro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514350"/>
            <a:ext cx="7772400" cy="1102519"/>
          </a:xfrm>
        </p:spPr>
        <p:txBody>
          <a:bodyPr>
            <a:normAutofit/>
          </a:bodyPr>
          <a:lstStyle/>
          <a:p>
            <a:r>
              <a:rPr lang="en-US" dirty="0" smtClean="0"/>
              <a:t>The Slate UI Framework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62000" y="1657350"/>
            <a:ext cx="7696200" cy="914400"/>
          </a:xfrm>
        </p:spPr>
        <p:txBody>
          <a:bodyPr>
            <a:normAutofit/>
          </a:bodyPr>
          <a:lstStyle/>
          <a:p>
            <a:r>
              <a:rPr lang="en-US" smtClean="0"/>
              <a:t>Architecture </a:t>
            </a:r>
            <a:r>
              <a:rPr lang="en-US" dirty="0" smtClean="0"/>
              <a:t>&amp; Tools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33400" y="3486150"/>
            <a:ext cx="80772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Eurostile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/>
              <a:t>Gerke</a:t>
            </a:r>
            <a:r>
              <a:rPr lang="en-US" sz="2000" dirty="0" smtClean="0"/>
              <a:t> Max </a:t>
            </a:r>
            <a:r>
              <a:rPr lang="en-US" sz="2000" dirty="0" err="1" smtClean="0"/>
              <a:t>Preussner</a:t>
            </a:r>
            <a:endParaRPr lang="en-US" sz="2000" dirty="0" smtClean="0"/>
          </a:p>
          <a:p>
            <a:r>
              <a:rPr lang="en-US" sz="1400" dirty="0" smtClean="0"/>
              <a:t>max.preussner@epicgames.com</a:t>
            </a:r>
          </a:p>
        </p:txBody>
      </p:sp>
    </p:spTree>
    <p:extLst>
      <p:ext uri="{BB962C8B-B14F-4D97-AF65-F5344CB8AC3E}">
        <p14:creationId xmlns:p14="http://schemas.microsoft.com/office/powerpoint/2010/main" val="7683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idget Insp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118"/>
            <a:ext cx="9145093" cy="461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86954" y="4629150"/>
            <a:ext cx="1928446" cy="514350"/>
          </a:xfrm>
        </p:spPr>
        <p:txBody>
          <a:bodyPr>
            <a:normAutofit fontScale="90000"/>
          </a:bodyPr>
          <a:lstStyle/>
          <a:p>
            <a:pPr algn="r"/>
            <a:r>
              <a:rPr lang="en-US" sz="3200" dirty="0" smtClean="0"/>
              <a:t>Demo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2916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86954" y="4629150"/>
            <a:ext cx="1928446" cy="514350"/>
          </a:xfrm>
        </p:spPr>
        <p:txBody>
          <a:bodyPr>
            <a:normAutofit fontScale="90000"/>
          </a:bodyPr>
          <a:lstStyle/>
          <a:p>
            <a:pPr algn="r"/>
            <a:r>
              <a:rPr lang="en-US" sz="3200" dirty="0" smtClean="0"/>
              <a:t>Demo </a:t>
            </a:r>
            <a:endParaRPr lang="en-US" sz="3200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20062"/>
          <a:stretch/>
        </p:blipFill>
        <p:spPr bwMode="auto">
          <a:xfrm>
            <a:off x="3587262" y="0"/>
            <a:ext cx="5556738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358140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479905"/>
            <a:ext cx="3587260" cy="266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8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3"/>
            <a:ext cx="9144000" cy="513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12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Going A Little Deeper</a:t>
            </a:r>
            <a:endParaRPr lang="en-US" sz="32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State Updates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Widget Roles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Anatomy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Attributes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90800" y="1200150"/>
            <a:ext cx="60960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Polling instead of Invalidation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Avoids duplicate state data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Exception: Non-trivial data models (use caches instead)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Performance depends on number of visible widgets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81325"/>
            <a:ext cx="6411913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90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Going A Little Deeper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State Updates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Widget Roles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Anatomy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Attributes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90800" y="1200150"/>
            <a:ext cx="60960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Fundamental Widget Types</a:t>
            </a:r>
          </a:p>
          <a:p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SCompoundWidget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–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Can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have nested child widgets</a:t>
            </a:r>
          </a:p>
          <a:p>
            <a:r>
              <a:rPr lang="en-US" sz="1800" dirty="0" err="1">
                <a:solidFill>
                  <a:schemeClr val="bg1">
                    <a:lumMod val="75000"/>
                  </a:schemeClr>
                </a:solidFill>
              </a:rPr>
              <a:t>SLeafWidget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 –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Does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not contain child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widgets</a:t>
            </a:r>
          </a:p>
          <a:p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SPanel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– Base class for layout panels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Special Widgets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SWidget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– Root base class for all widgets (do not inherit!)</a:t>
            </a:r>
          </a:p>
          <a:p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SNullWidget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– Empty default widget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User Widgets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More efficient in terms of compile time</a:t>
            </a:r>
          </a:p>
        </p:txBody>
      </p:sp>
    </p:spTree>
    <p:extLst>
      <p:ext uri="{BB962C8B-B14F-4D97-AF65-F5344CB8AC3E}">
        <p14:creationId xmlns:p14="http://schemas.microsoft.com/office/powerpoint/2010/main" val="1127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Going A Little Deeper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State Updates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Widget Roles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Anatomy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Attributes</a:t>
            </a:r>
          </a:p>
        </p:txBody>
      </p:sp>
      <p:sp>
        <p:nvSpPr>
          <p:cNvPr id="2" name="Rectangle 1"/>
          <p:cNvSpPr/>
          <p:nvPr/>
        </p:nvSpPr>
        <p:spPr>
          <a:xfrm>
            <a:off x="4862146" y="1162050"/>
            <a:ext cx="12954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SWidget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43200" y="2114550"/>
            <a:ext cx="20955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SCompoundWidget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105400" y="2104292"/>
            <a:ext cx="1562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SLeafWidget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467600" y="2088173"/>
            <a:ext cx="104775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SPanel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086600" y="1170843"/>
            <a:ext cx="14478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SNullWidget</a:t>
            </a:r>
            <a:endParaRPr lang="en-US" dirty="0"/>
          </a:p>
        </p:txBody>
      </p:sp>
      <p:cxnSp>
        <p:nvCxnSpPr>
          <p:cNvPr id="4" name="Straight Arrow Connector 3"/>
          <p:cNvCxnSpPr>
            <a:stCxn id="8" idx="0"/>
          </p:cNvCxnSpPr>
          <p:nvPr/>
        </p:nvCxnSpPr>
        <p:spPr>
          <a:xfrm flipV="1">
            <a:off x="3790950" y="1543050"/>
            <a:ext cx="1071196" cy="57150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" idx="1"/>
            <a:endCxn id="2" idx="3"/>
          </p:cNvCxnSpPr>
          <p:nvPr/>
        </p:nvCxnSpPr>
        <p:spPr>
          <a:xfrm flipH="1" flipV="1">
            <a:off x="6157546" y="1352550"/>
            <a:ext cx="929054" cy="879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0"/>
            <a:endCxn id="2" idx="2"/>
          </p:cNvCxnSpPr>
          <p:nvPr/>
        </p:nvCxnSpPr>
        <p:spPr>
          <a:xfrm flipH="1" flipV="1">
            <a:off x="5509846" y="1543050"/>
            <a:ext cx="376604" cy="56124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0"/>
          </p:cNvCxnSpPr>
          <p:nvPr/>
        </p:nvCxnSpPr>
        <p:spPr>
          <a:xfrm flipH="1" flipV="1">
            <a:off x="6157546" y="1543050"/>
            <a:ext cx="1833929" cy="54512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486650" y="2952750"/>
            <a:ext cx="104775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SBox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7486650" y="3409950"/>
            <a:ext cx="104775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SCanvas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29" idx="0"/>
            <a:endCxn id="10" idx="2"/>
          </p:cNvCxnSpPr>
          <p:nvPr/>
        </p:nvCxnSpPr>
        <p:spPr>
          <a:xfrm flipH="1" flipV="1">
            <a:off x="7991475" y="2469173"/>
            <a:ext cx="19050" cy="48357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124201" y="2954215"/>
            <a:ext cx="12954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SBorder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36" idx="0"/>
            <a:endCxn id="8" idx="2"/>
          </p:cNvCxnSpPr>
          <p:nvPr/>
        </p:nvCxnSpPr>
        <p:spPr>
          <a:xfrm flipV="1">
            <a:off x="3771901" y="2495550"/>
            <a:ext cx="19049" cy="45866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105400" y="2977661"/>
            <a:ext cx="15621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SImage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3124201" y="3415811"/>
            <a:ext cx="12954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SButton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143250" y="3867150"/>
            <a:ext cx="12954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SViewport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5105400" y="3415811"/>
            <a:ext cx="15621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STextBlock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4953000" y="3867150"/>
            <a:ext cx="19050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SVirtualJoystick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7315200" y="3867150"/>
            <a:ext cx="13716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SGridPanel</a:t>
            </a:r>
            <a:endParaRPr lang="en-US" dirty="0"/>
          </a:p>
        </p:txBody>
      </p:sp>
      <p:cxnSp>
        <p:nvCxnSpPr>
          <p:cNvPr id="48" name="Straight Arrow Connector 47"/>
          <p:cNvCxnSpPr>
            <a:stCxn id="40" idx="0"/>
            <a:endCxn id="9" idx="2"/>
          </p:cNvCxnSpPr>
          <p:nvPr/>
        </p:nvCxnSpPr>
        <p:spPr>
          <a:xfrm flipV="1">
            <a:off x="5886450" y="2485292"/>
            <a:ext cx="0" cy="49236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97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Going A Little Deeper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State Updates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Widget Roles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Anatomy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Attributes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90800" y="1200150"/>
            <a:ext cx="60960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Common Interfaces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Arguments – Widget parameters that do not change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Attributes – Parameters that are polled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Event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handlers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– Usually named ‘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OnSomeEvent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’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Common Internals</a:t>
            </a:r>
          </a:p>
          <a:p>
            <a:r>
              <a:rPr lang="en-US" sz="1800" dirty="0" err="1">
                <a:solidFill>
                  <a:schemeClr val="bg1">
                    <a:lumMod val="75000"/>
                  </a:schemeClr>
                </a:solidFill>
              </a:rPr>
              <a:t>ComputeDesiredSize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()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- Calculates widget’s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desired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size 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err="1">
                <a:solidFill>
                  <a:schemeClr val="bg1">
                    <a:lumMod val="75000"/>
                  </a:schemeClr>
                </a:solidFill>
              </a:rPr>
              <a:t>ArrangeChildren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() -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Arranges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children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within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allotted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area 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err="1">
                <a:solidFill>
                  <a:schemeClr val="bg1">
                    <a:lumMod val="75000"/>
                  </a:schemeClr>
                </a:solidFill>
              </a:rPr>
              <a:t>OnPaint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()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– Draws the widget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4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Going A Little Deeper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State Updates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Widget Roles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Anatomy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Attributes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90800" y="1200150"/>
            <a:ext cx="60960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Common Attributes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Enabled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state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Visibility, Hit testability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Tooltip Widget, Tooltip Text, Cursor Style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Horizontal &amp; Vertical Alignment , Padding</a:t>
            </a:r>
          </a:p>
          <a:p>
            <a:pPr marL="0" indent="0">
              <a:buFont typeface="Arial" pitchFamily="34" charset="0"/>
              <a:buNone/>
            </a:pPr>
            <a:endParaRPr lang="en-US" sz="1600" dirty="0" smtClean="0"/>
          </a:p>
          <a:p>
            <a:pPr marL="0" indent="0">
              <a:buFont typeface="Arial" pitchFamily="34" charset="0"/>
              <a:buNone/>
            </a:pPr>
            <a:r>
              <a:rPr lang="en-US" sz="1600" dirty="0" smtClean="0"/>
              <a:t>Attributes Can Be:</a:t>
            </a:r>
          </a:p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Constants, i.e. </a:t>
            </a:r>
            <a:r>
              <a:rPr lang="en-US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IsEnabled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sz="1600" dirty="0" smtClean="0">
                <a:solidFill>
                  <a:srgbClr val="00B0F0"/>
                </a:solidFill>
              </a:rPr>
              <a:t>false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Delegate bindings, </a:t>
            </a:r>
            <a:b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i.e. </a:t>
            </a:r>
            <a:r>
              <a:rPr lang="en-US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IsEnabled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sz="1600" dirty="0" smtClean="0">
                <a:solidFill>
                  <a:srgbClr val="00B0F0"/>
                </a:solidFill>
              </a:rPr>
              <a:t>this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, &amp;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SMyWidget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::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HandleIsEnabled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Lambdas are now supported, too!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586" y="514350"/>
            <a:ext cx="2187413" cy="271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40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In-Game UI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HUD Canvas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VP Widgets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Game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Menus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err="1" smtClean="0"/>
              <a:t>FCanvas</a:t>
            </a:r>
            <a:endParaRPr lang="en-US" sz="1600" dirty="0"/>
          </a:p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Low-level C++ API for drawing directly to the screen</a:t>
            </a:r>
          </a:p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Has been part of Unreal Engine for many years</a:t>
            </a:r>
          </a:p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All functions are in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FCanvas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 class</a:t>
            </a:r>
          </a:p>
          <a:p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DrawText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(),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DrawTexture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(),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DrawTile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(), etc.</a:t>
            </a:r>
          </a:p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Use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AHUD.Canvas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 to access the canvas object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err="1" smtClean="0"/>
              <a:t>HHitProxy</a:t>
            </a:r>
            <a:endParaRPr lang="en-US" sz="16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Provides basic interaction support for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FCanvas</a:t>
            </a:r>
            <a:endParaRPr lang="en-US" sz="16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Create one hit proxy per interactive object</a:t>
            </a:r>
          </a:p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Hit proxy ID is sent to GPU for per-pixel hit tests</a:t>
            </a:r>
          </a:p>
        </p:txBody>
      </p:sp>
      <p:pic>
        <p:nvPicPr>
          <p:cNvPr id="1026" name="Picture 2" descr="http://www.artic.edu/~wmalek/styledbioweronika/images/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962150"/>
            <a:ext cx="1905000" cy="21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75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In-Game UI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HUD Canvas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VP Widgets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Game Menus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err="1" smtClean="0"/>
              <a:t>UGameViewportClient</a:t>
            </a:r>
            <a:endParaRPr lang="en-US" sz="1600" dirty="0"/>
          </a:p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Allows usage of Slate widgets inside game view port</a:t>
            </a:r>
          </a:p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Use all features of Slate (except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SWindow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Add/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RemoveViewportWidgetContent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()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smtClean="0"/>
              <a:t>Things to keep in mind</a:t>
            </a:r>
            <a:endParaRPr lang="en-US" sz="1600" dirty="0"/>
          </a:p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All added widgets will be layered on top of each other (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SOverlay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Widgets should use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TWeakObjPtr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 for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UObject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 references 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61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cgameshardware.com/screenshots/medium/2009/05/Unreal-Editor-80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idancdc.files.wordpress.com/2011/01/800px-unrealed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66750"/>
            <a:ext cx="4342544" cy="325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eat3d.com/files/imagecache/blog_content/blog_images/features-editing-hero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33550"/>
            <a:ext cx="4372821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572000" y="126023"/>
            <a:ext cx="4343400" cy="388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Eurostile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 smtClean="0"/>
              <a:t>UE1, UE2 and UE3</a:t>
            </a:r>
          </a:p>
        </p:txBody>
      </p:sp>
    </p:spTree>
    <p:extLst>
      <p:ext uri="{BB962C8B-B14F-4D97-AF65-F5344CB8AC3E}">
        <p14:creationId xmlns:p14="http://schemas.microsoft.com/office/powerpoint/2010/main" val="350517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855"/>
            <a:ext cx="7924800" cy="457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711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5750"/>
            <a:ext cx="7695130" cy="431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867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In-Game UI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HUD Canvas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VP Widgets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Game Menus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The Hard Way</a:t>
            </a:r>
            <a:endParaRPr lang="en-US" sz="1600" dirty="0"/>
          </a:p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Use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FCanvas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 to draw your own menus</a:t>
            </a:r>
          </a:p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Not recommended</a:t>
            </a:r>
          </a:p>
          <a:p>
            <a:endParaRPr lang="en-US" sz="16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smtClean="0"/>
              <a:t>The Custom Way</a:t>
            </a:r>
            <a:endParaRPr lang="en-US" sz="1600" dirty="0"/>
          </a:p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Use HUD Widgets to create any menu layout</a:t>
            </a:r>
          </a:p>
          <a:p>
            <a:pPr marL="0" indent="0">
              <a:buNone/>
            </a:pP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smtClean="0"/>
              <a:t>The Lazy Way</a:t>
            </a:r>
            <a:endParaRPr lang="en-US" sz="1600" dirty="0"/>
          </a:p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Use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GameMenuBuilder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 for paged menus</a:t>
            </a:r>
          </a:p>
          <a:p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FGameMenuPage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 - Single menu page</a:t>
            </a:r>
          </a:p>
          <a:p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FGameMenuItem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  - An option in a menu page</a:t>
            </a:r>
          </a:p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Can be customized and styled</a:t>
            </a:r>
          </a:p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Mostly used for settings screens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844" y="1231187"/>
            <a:ext cx="2307156" cy="294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88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What’s New in 4.6?</a:t>
            </a:r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200150"/>
            <a:ext cx="81534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Slate Improvements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Decreased impact on compilation time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Split built-in widget library into multiple modules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Named slots</a:t>
            </a:r>
          </a:p>
          <a:p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Unreal Motion Graphics (UMG)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Artist friendly WYSIWYG editor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2D transformation and animation with Sequencer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Blueprint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integration &amp; scripting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Better styling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system (work in progress)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70450"/>
            <a:ext cx="2895600" cy="163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94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Questions?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229600" cy="2971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Documentation, Tutorials and Help at: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  <a:hlinkClick r:id="rId3"/>
            </a:endParaRPr>
          </a:p>
          <a:p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AnswerHub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Engine Documentation: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Official Forums: 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Community Wiki: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YouTube Videos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Community IRC: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Unreal Engine 4 Roadmap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u="sng" dirty="0">
                <a:hlinkClick r:id="rId4"/>
              </a:rPr>
              <a:t>lmgtfy.com/?q=</a:t>
            </a:r>
            <a:r>
              <a:rPr lang="en-US" sz="2000" u="sng" dirty="0" err="1">
                <a:hlinkClick r:id="rId4"/>
              </a:rPr>
              <a:t>Unreal+engine+Trello</a:t>
            </a:r>
            <a:r>
              <a:rPr lang="en-US" sz="2000" u="sng" dirty="0">
                <a:hlinkClick r:id="rId4"/>
              </a:rPr>
              <a:t>+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76600" y="1581150"/>
            <a:ext cx="57912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5"/>
              </a:rPr>
              <a:t>http://answers.unrealengine.com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http://docs.unrealengine.com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hlinkClick r:id="rId6"/>
              </a:rPr>
              <a:t>http://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6"/>
              </a:rPr>
              <a:t>forums.unrealengine.com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7"/>
              </a:rPr>
              <a:t>http://wiki.unrealengine.com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8"/>
              </a:rPr>
              <a:t>http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hlinkClick r:id="rId8"/>
              </a:rPr>
              <a:t>://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8"/>
              </a:rPr>
              <a:t>www.youtube.com/user/UnrealDevelopmentKit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#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</a:rPr>
              <a:t>unrealengine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on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</a:rPr>
              <a:t>FreeNode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2" descr="http://i1.kym-cdn.com/photos/images/original/000/155/144/6ca67b8f-37dd-40ef-9feb-02bed851c09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255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35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76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Slate Design &amp; Principles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Overview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Features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Concepts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Tools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Architecture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Written entirely in C++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Platform agnostic (works on mobile and consoles, too!)</a:t>
            </a:r>
          </a:p>
          <a:p>
            <a:r>
              <a:rPr lang="en-US" sz="1800" dirty="0" err="1" smtClean="0"/>
              <a:t>SlateCore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module provides low-level functionality</a:t>
            </a:r>
          </a:p>
          <a:p>
            <a:r>
              <a:rPr lang="en-US" sz="1800" dirty="0" smtClean="0"/>
              <a:t>Slate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module contains library of common UI widgets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Does not require Engine or Editor modules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Current Use Cases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Unreal Editor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Standalone desktop applications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Mobile applications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In-game UI</a:t>
            </a:r>
            <a:endParaRPr lang="en-US" sz="1800" dirty="0" smtClean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3"/>
          <a:stretch/>
        </p:blipFill>
        <p:spPr bwMode="auto">
          <a:xfrm>
            <a:off x="6035040" y="2887175"/>
            <a:ext cx="3108960" cy="17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09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Slate Design &amp; Principles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Features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Concepts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Tools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Styling</a:t>
            </a:r>
            <a:endParaRPr lang="en-US" sz="1800" dirty="0"/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Customize the visual appearance of your UI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Images (PNGs and Materials), Fonts, Paddings, etc.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Customizable user-driven layouts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Input Handling</a:t>
            </a:r>
            <a:endParaRPr lang="en-US" sz="1800" dirty="0"/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Keyboard, mouse, joysticks, touch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Key bindings support</a:t>
            </a:r>
          </a:p>
          <a:p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Render Agnostic</a:t>
            </a:r>
            <a:endParaRPr lang="en-US" sz="1800" dirty="0"/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Supports both Engine renderer and standalone renderers</a:t>
            </a:r>
          </a:p>
          <a:p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/>
              <a:t>Large Widget Library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Layout primitives, text boxes, buttons, images, menus, dialogs, message boxes, navigation, notifications, dock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tabs, list views,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sliders, spinners, etc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Slate Design &amp; Principles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Features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Concepts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Tools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Declarative Syntax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Set of macros for declaring widget attributes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Avoids layers of indirection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Composition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Compose entire widget hierarchies in a few lines of code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Uses fluent syntax for ease of use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Preferred over widget inheritance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Any child slot can contain any other widget type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Makes it very easy to rearrange UIs in code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6687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86200" y="361950"/>
            <a:ext cx="0" cy="396240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209550"/>
            <a:ext cx="3505200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// Example custom button (some details omitted)</a:t>
            </a:r>
          </a:p>
          <a:p>
            <a:pPr marL="0" indent="0">
              <a:buNone/>
            </a:pPr>
            <a:endParaRPr lang="en-US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class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STextButton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: 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public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</a:rPr>
              <a:t>SCompoundWidget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{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public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SLATE_BEGIN_ARGS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SMyButton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)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{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}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</a:t>
            </a:r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// </a:t>
            </a:r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The label to display on the </a:t>
            </a:r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button.</a:t>
            </a:r>
            <a:endParaRPr lang="en-US" sz="12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SLATE_ATTRIBUTE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FText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Text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</a:t>
            </a:r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// </a:t>
            </a:r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Called when the button is </a:t>
            </a:r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clicked.</a:t>
            </a:r>
            <a:endParaRPr lang="en-US" sz="12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SLATE_EVENT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FOnClicked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OnClicked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    SLATE_END_ARGS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()</a:t>
            </a:r>
          </a:p>
          <a:p>
            <a:pPr marL="0" indent="0">
              <a:buNone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// Construct this button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void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Construct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 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const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FArguments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&amp; </a:t>
            </a:r>
            <a:r>
              <a:rPr lang="en-US" sz="12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InArgs</a:t>
            </a:r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);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};</a:t>
            </a: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038600" y="191356"/>
            <a:ext cx="4876800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// Button implementation (some details omitted)</a:t>
            </a:r>
          </a:p>
          <a:p>
            <a:pPr marL="0" indent="0">
              <a:buNone/>
            </a:pPr>
            <a:endParaRPr lang="en-US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void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STextButton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::Construct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 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const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FArguments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&amp; </a:t>
            </a:r>
            <a:r>
              <a:rPr lang="en-US" sz="1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InArgs</a:t>
            </a:r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{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en-US" sz="1200" dirty="0" err="1" smtClean="0">
                <a:solidFill>
                  <a:schemeClr val="bg1">
                    <a:lumMod val="95000"/>
                  </a:schemeClr>
                </a:solidFill>
              </a:rPr>
              <a:t>ChildSlot</a:t>
            </a:r>
            <a:endParaRPr lang="en-US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[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</a:t>
            </a:r>
            <a:r>
              <a:rPr lang="en-US" sz="1200" dirty="0" err="1" smtClean="0">
                <a:solidFill>
                  <a:schemeClr val="bg1">
                    <a:lumMod val="95000"/>
                  </a:schemeClr>
                </a:solidFill>
              </a:rPr>
              <a:t>SNew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SButton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.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OnClicked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InArgs</a:t>
            </a:r>
            <a:r>
              <a:rPr 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._</a:t>
            </a:r>
            <a:r>
              <a:rPr lang="en-US" sz="1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OnClicked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[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</a:t>
            </a:r>
            <a:r>
              <a:rPr lang="en-US" sz="1200" dirty="0" err="1" smtClean="0">
                <a:solidFill>
                  <a:schemeClr val="bg1">
                    <a:lumMod val="95000"/>
                  </a:schemeClr>
                </a:solidFill>
              </a:rPr>
              <a:t>SNew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STextBlock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.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Font(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FMyStyle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::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GetFontStyle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(“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TextButtonFont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"))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.Text(</a:t>
            </a:r>
            <a:r>
              <a:rPr lang="en-US" sz="1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InArgs</a:t>
            </a:r>
            <a:r>
              <a:rPr 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._Text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.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ToolTipText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LOCTEXT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(“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TextButtonToolTip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",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“Click Me!"))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];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];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6984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Slate Design &amp; Principles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Features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Concepts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Tools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Widget </a:t>
            </a:r>
            <a:r>
              <a:rPr lang="en-US" sz="1800" dirty="0" smtClean="0"/>
              <a:t>Gallery</a:t>
            </a:r>
            <a:endParaRPr lang="en-US" sz="1800" dirty="0"/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Demonstrates all available Slate widgets and layouts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 smtClean="0"/>
          </a:p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Widget Inspector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Visually debug and analyze your UI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Can jump directly to widget code in Visual Studio or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XCode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UDK Remote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iOS app for simulating touch devices on your PC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Remote server is a plug-in (enabled by default)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Primarily used for game development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82029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86954" y="4629150"/>
            <a:ext cx="1928446" cy="514350"/>
          </a:xfrm>
        </p:spPr>
        <p:txBody>
          <a:bodyPr>
            <a:normAutofit fontScale="90000"/>
          </a:bodyPr>
          <a:lstStyle/>
          <a:p>
            <a:pPr algn="r"/>
            <a:r>
              <a:rPr lang="en-US" sz="3200" dirty="0" smtClean="0"/>
              <a:t>Demo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1"/>
          <a:stretch/>
        </p:blipFill>
        <p:spPr bwMode="auto">
          <a:xfrm>
            <a:off x="0" y="0"/>
            <a:ext cx="9144000" cy="460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0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BFBF"/>
      </a:hlink>
      <a:folHlink>
        <a:srgbClr val="BFBFBF"/>
      </a:folHlink>
    </a:clrScheme>
    <a:fontScheme name="Custom 1">
      <a:majorFont>
        <a:latin typeface="Eurostile Next LT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52426</TotalTime>
  <Words>2233</Words>
  <Application>Microsoft Office PowerPoint</Application>
  <PresentationFormat>On-screen Show (16:9)</PresentationFormat>
  <Paragraphs>401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Eurostile Next LT Pro</vt:lpstr>
      <vt:lpstr>Eurostile</vt:lpstr>
      <vt:lpstr>Eurostile-Roman-DTC</vt:lpstr>
      <vt:lpstr>Calibri</vt:lpstr>
      <vt:lpstr>Office Theme</vt:lpstr>
      <vt:lpstr>The Slate UI Framework</vt:lpstr>
      <vt:lpstr>PowerPoint Presentation</vt:lpstr>
      <vt:lpstr>PowerPoint Presentation</vt:lpstr>
      <vt:lpstr>Slate Design &amp; Principles</vt:lpstr>
      <vt:lpstr>Slate Design &amp; Principles</vt:lpstr>
      <vt:lpstr>Slate Design &amp; Principles</vt:lpstr>
      <vt:lpstr>PowerPoint Presentation</vt:lpstr>
      <vt:lpstr>Slate Design &amp; Principles</vt:lpstr>
      <vt:lpstr>Demo </vt:lpstr>
      <vt:lpstr>Demo </vt:lpstr>
      <vt:lpstr>Demo </vt:lpstr>
      <vt:lpstr>PowerPoint Presentation</vt:lpstr>
      <vt:lpstr>Going A Little Deeper</vt:lpstr>
      <vt:lpstr>Going A Little Deeper</vt:lpstr>
      <vt:lpstr>Going A Little Deeper</vt:lpstr>
      <vt:lpstr>Going A Little Deeper</vt:lpstr>
      <vt:lpstr>Going A Little Deeper</vt:lpstr>
      <vt:lpstr>In-Game UI</vt:lpstr>
      <vt:lpstr>In-Game UI</vt:lpstr>
      <vt:lpstr>PowerPoint Presentation</vt:lpstr>
      <vt:lpstr>PowerPoint Presentation</vt:lpstr>
      <vt:lpstr>In-Game UI</vt:lpstr>
      <vt:lpstr>What’s New in 4.6?</vt:lpstr>
      <vt:lpstr>Questions?</vt:lpstr>
    </vt:vector>
  </TitlesOfParts>
  <Company>Epic Games,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 Marketing Plan Template</dc:title>
  <dc:creator>Kendall Boyd</dc:creator>
  <cp:lastModifiedBy>Gerke Max Preussner</cp:lastModifiedBy>
  <cp:revision>663</cp:revision>
  <dcterms:created xsi:type="dcterms:W3CDTF">2012-02-20T15:14:26Z</dcterms:created>
  <dcterms:modified xsi:type="dcterms:W3CDTF">2014-11-26T21:09:55Z</dcterms:modified>
</cp:coreProperties>
</file>