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68" r:id="rId2"/>
    <p:sldId id="338" r:id="rId3"/>
    <p:sldId id="339" r:id="rId4"/>
    <p:sldId id="340" r:id="rId5"/>
    <p:sldId id="341" r:id="rId6"/>
    <p:sldId id="342" r:id="rId7"/>
    <p:sldId id="358" r:id="rId8"/>
    <p:sldId id="359" r:id="rId9"/>
    <p:sldId id="360" r:id="rId10"/>
    <p:sldId id="343" r:id="rId11"/>
    <p:sldId id="357" r:id="rId12"/>
    <p:sldId id="344" r:id="rId13"/>
    <p:sldId id="345" r:id="rId14"/>
    <p:sldId id="346" r:id="rId15"/>
    <p:sldId id="347" r:id="rId16"/>
    <p:sldId id="350" r:id="rId17"/>
    <p:sldId id="351" r:id="rId18"/>
    <p:sldId id="352" r:id="rId19"/>
    <p:sldId id="349" r:id="rId20"/>
    <p:sldId id="353" r:id="rId21"/>
    <p:sldId id="348" r:id="rId22"/>
    <p:sldId id="355" r:id="rId23"/>
    <p:sldId id="356" r:id="rId24"/>
    <p:sldId id="332" r:id="rId25"/>
  </p:sldIdLst>
  <p:sldSz cx="9144000" cy="5143500" type="screen16x9"/>
  <p:notesSz cx="6858000" cy="9144000"/>
  <p:embeddedFontLst>
    <p:embeddedFont>
      <p:font typeface="Eurostile" panose="020B0604020202020204" charset="0"/>
      <p:regular r:id="rId28"/>
      <p:bold r:id="rId29"/>
    </p:embeddedFont>
    <p:embeddedFont>
      <p:font typeface="Eurostile-Roman-DTC" panose="020B0604020202020204"/>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A1AAFD"/>
    <a:srgbClr val="4254FC"/>
    <a:srgbClr val="DAA600"/>
    <a:srgbClr val="495AD7"/>
    <a:srgbClr val="384C84"/>
    <a:srgbClr val="22293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66187" autoAdjust="0"/>
  </p:normalViewPr>
  <p:slideViewPr>
    <p:cSldViewPr>
      <p:cViewPr varScale="1">
        <p:scale>
          <a:sx n="80" d="100"/>
          <a:sy n="80" d="100"/>
        </p:scale>
        <p:origin x="-155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894473-0F76-490B-9557-82FAFB46A6AF}" type="datetimeFigureOut">
              <a:rPr lang="en-US" smtClean="0"/>
              <a:pPr/>
              <a:t>11/26/2014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0F758D-4E43-4188-9A1E-F7F8C61DF0B4}" type="slidenum">
              <a:rPr lang="en-US" smtClean="0"/>
              <a:pPr/>
              <a:t>‹#›</a:t>
            </a:fld>
            <a:endParaRPr lang="en-US"/>
          </a:p>
        </p:txBody>
      </p:sp>
    </p:spTree>
    <p:extLst>
      <p:ext uri="{BB962C8B-B14F-4D97-AF65-F5344CB8AC3E}">
        <p14:creationId xmlns:p14="http://schemas.microsoft.com/office/powerpoint/2010/main" val="220703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2E1BB-3496-4285-A8EE-DF3CEE49C5AC}" type="datetimeFigureOut">
              <a:rPr lang="en-US" smtClean="0"/>
              <a:pPr/>
              <a:t>11/26/2014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5D255-0F5F-4CA8-A487-3EEEF53BB662}" type="slidenum">
              <a:rPr lang="en-US" smtClean="0"/>
              <a:pPr/>
              <a:t>‹#›</a:t>
            </a:fld>
            <a:endParaRPr lang="en-US"/>
          </a:p>
        </p:txBody>
      </p:sp>
    </p:spTree>
    <p:extLst>
      <p:ext uri="{BB962C8B-B14F-4D97-AF65-F5344CB8AC3E}">
        <p14:creationId xmlns:p14="http://schemas.microsoft.com/office/powerpoint/2010/main" val="57631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Prepared and</a:t>
            </a:r>
            <a:r>
              <a:rPr lang="en-US" baseline="0" dirty="0" smtClean="0"/>
              <a:t> presented by </a:t>
            </a:r>
            <a:r>
              <a:rPr lang="en-US" baseline="0" dirty="0" err="1" smtClean="0"/>
              <a:t>Gerke</a:t>
            </a:r>
            <a:r>
              <a:rPr lang="en-US" baseline="0" dirty="0" smtClean="0"/>
              <a:t> Max </a:t>
            </a:r>
            <a:r>
              <a:rPr lang="en-US" baseline="0" dirty="0" err="1" smtClean="0"/>
              <a:t>Preussner</a:t>
            </a:r>
            <a:r>
              <a:rPr lang="en-US" baseline="0" dirty="0" smtClean="0"/>
              <a:t> for East Coast </a:t>
            </a:r>
            <a:r>
              <a:rPr lang="en-US" baseline="0" dirty="0" err="1" smtClean="0"/>
              <a:t>MiniDevCon</a:t>
            </a:r>
            <a:r>
              <a:rPr lang="en-US" baseline="0" dirty="0" smtClean="0"/>
              <a:t> 2014</a:t>
            </a:r>
            <a:r>
              <a:rPr lang="en-US" baseline="0" smtClean="0"/>
              <a:t>, </a:t>
            </a:r>
            <a:r>
              <a:rPr lang="en-US" baseline="0" smtClean="0"/>
              <a:t>November </a:t>
            </a:r>
            <a:r>
              <a:rPr lang="en-US" baseline="0" smtClean="0"/>
              <a:t>12-13</a:t>
            </a:r>
            <a:r>
              <a:rPr lang="en-US" baseline="30000" smtClean="0"/>
              <a:t>th</a:t>
            </a:r>
            <a:endParaRPr lang="en-US" baseline="0" dirty="0" smtClean="0"/>
          </a:p>
          <a:p>
            <a:endParaRPr lang="en-US" baseline="0" dirty="0" smtClean="0"/>
          </a:p>
          <a:p>
            <a:r>
              <a:rPr lang="en-US" baseline="0" dirty="0" smtClean="0"/>
              <a:t>Hi, my name is Max. I work as a Sr. Engine Programmer at Epic Games and would like to give you a quick introduction to programming in Unreal Engine 4.</a:t>
            </a:r>
          </a:p>
          <a:p>
            <a:endParaRPr lang="en-US" baseline="0" dirty="0" smtClean="0"/>
          </a:p>
          <a:p>
            <a:r>
              <a:rPr lang="en-US" baseline="0" dirty="0" smtClean="0"/>
              <a:t>Who in the audience is a programmer?</a:t>
            </a:r>
          </a:p>
          <a:p>
            <a:r>
              <a:rPr lang="en-US" baseline="0" dirty="0" smtClean="0"/>
              <a:t>Who thinks that programming is awesome?</a:t>
            </a:r>
          </a:p>
          <a:p>
            <a:endParaRPr lang="en-US" baseline="0" dirty="0" smtClean="0"/>
          </a:p>
          <a:p>
            <a:r>
              <a:rPr lang="en-US" baseline="0" dirty="0" smtClean="0"/>
              <a:t>Yes, programming is awesome…</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a:t>
            </a:fld>
            <a:endParaRPr lang="en-US"/>
          </a:p>
        </p:txBody>
      </p:sp>
    </p:spTree>
    <p:extLst>
      <p:ext uri="{BB962C8B-B14F-4D97-AF65-F5344CB8AC3E}">
        <p14:creationId xmlns:p14="http://schemas.microsoft.com/office/powerpoint/2010/main" val="159359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By now you are probably aware of our generous use of acronyms.</a:t>
            </a:r>
          </a:p>
          <a:p>
            <a:pPr marL="0" indent="0">
              <a:buFontTx/>
              <a:buNone/>
            </a:pPr>
            <a:endParaRPr lang="en-US" baseline="0" dirty="0" smtClean="0"/>
          </a:p>
          <a:p>
            <a:pPr marL="0" indent="0">
              <a:buFontTx/>
              <a:buNone/>
            </a:pPr>
            <a:r>
              <a:rPr lang="en-US" baseline="0" dirty="0" smtClean="0"/>
              <a:t>I already mentioned UBT, UHT and UAT, and there are many others.</a:t>
            </a:r>
          </a:p>
          <a:p>
            <a:pPr marL="0" indent="0">
              <a:buFontTx/>
              <a:buNone/>
            </a:pPr>
            <a:endParaRPr lang="en-US" baseline="0" dirty="0" smtClean="0"/>
          </a:p>
          <a:p>
            <a:pPr marL="0" indent="0">
              <a:buFontTx/>
              <a:buNone/>
            </a:pPr>
            <a:r>
              <a:rPr lang="en-US" baseline="0" dirty="0" smtClean="0"/>
              <a:t>Don’t worry, you will quickly learn and get used to all of them.</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10</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also use code names for some of our tools, and you may stumble upon them in our documentation.</a:t>
            </a:r>
          </a:p>
          <a:p>
            <a:pPr marL="0" indent="0">
              <a:buFontTx/>
              <a:buNone/>
            </a:pPr>
            <a:endParaRPr lang="en-US" baseline="0" dirty="0" smtClean="0"/>
          </a:p>
          <a:p>
            <a:pPr marL="0" indent="0">
              <a:buFontTx/>
              <a:buNone/>
            </a:pPr>
            <a:r>
              <a:rPr lang="en-US" baseline="0" dirty="0" smtClean="0"/>
              <a:t>The names are often chosen by the developers themselves.</a:t>
            </a:r>
          </a:p>
          <a:p>
            <a:pPr marL="0" indent="0">
              <a:buFontTx/>
              <a:buNone/>
            </a:pPr>
            <a:endParaRPr lang="en-US" baseline="0" dirty="0" smtClean="0"/>
          </a:p>
          <a:p>
            <a:pPr marL="0" indent="0">
              <a:buFontTx/>
              <a:buNone/>
            </a:pPr>
            <a:r>
              <a:rPr lang="en-US" baseline="0" dirty="0" smtClean="0"/>
              <a:t>For example, Cascade is our particle system editor.</a:t>
            </a:r>
          </a:p>
          <a:p>
            <a:pPr marL="0" indent="0">
              <a:buFontTx/>
              <a:buNone/>
            </a:pPr>
            <a:endParaRPr lang="en-US" baseline="0" dirty="0" smtClean="0"/>
          </a:p>
          <a:p>
            <a:pPr marL="0" indent="0">
              <a:buFontTx/>
              <a:buNone/>
            </a:pPr>
            <a:r>
              <a:rPr lang="en-US" baseline="0" dirty="0" smtClean="0"/>
              <a:t>It will soon be replaced with a completely rewritten version that is code named Niagara.</a:t>
            </a:r>
          </a:p>
          <a:p>
            <a:pPr marL="0" indent="0">
              <a:buFontTx/>
              <a:buNone/>
            </a:pPr>
            <a:endParaRPr lang="en-US" baseline="0" dirty="0" smtClean="0"/>
          </a:p>
          <a:p>
            <a:pPr marL="0" indent="0">
              <a:buFontTx/>
              <a:buNone/>
            </a:pPr>
            <a:r>
              <a:rPr lang="en-US" baseline="0" dirty="0" smtClean="0"/>
              <a:t>Swarm is a C# program that allows for distributing expensive work to other computers on your network.</a:t>
            </a:r>
          </a:p>
          <a:p>
            <a:pPr marL="0" indent="0">
              <a:buFontTx/>
              <a:buNone/>
            </a:pPr>
            <a:endParaRPr lang="en-US" baseline="0" dirty="0" smtClean="0"/>
          </a:p>
          <a:p>
            <a:pPr marL="0" indent="0">
              <a:buFontTx/>
              <a:buNone/>
            </a:pPr>
            <a:r>
              <a:rPr lang="en-US" baseline="0" dirty="0" smtClean="0"/>
              <a:t>It is currently only used by </a:t>
            </a:r>
            <a:r>
              <a:rPr lang="en-US" baseline="0" dirty="0" err="1" smtClean="0"/>
              <a:t>Lightmass</a:t>
            </a:r>
            <a:r>
              <a:rPr lang="en-US" baseline="0" dirty="0" smtClean="0"/>
              <a:t> and will soon be rewritten C++.</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11</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If you have experience writing your own little game from scratch, you may be tempted to locate our Engine’s main entry point in an attempt to learn something about how it all works.</a:t>
            </a:r>
          </a:p>
          <a:p>
            <a:pPr marL="0" indent="0">
              <a:buFontTx/>
              <a:buNone/>
            </a:pPr>
            <a:endParaRPr lang="en-US" baseline="0" dirty="0" smtClean="0"/>
          </a:p>
          <a:p>
            <a:pPr marL="0" indent="0">
              <a:buFontTx/>
              <a:buNone/>
            </a:pPr>
            <a:r>
              <a:rPr lang="en-US" baseline="0" dirty="0" smtClean="0"/>
              <a:t>This is the wrong way to get started. You cannot possibly learn anything useful from this, because most of the code you will use on a daily basis is on a much higher conceptual layer… with about two million lines of other stuff in between.</a:t>
            </a:r>
          </a:p>
          <a:p>
            <a:pPr marL="0" indent="0">
              <a:buFontTx/>
              <a:buNone/>
            </a:pPr>
            <a:endParaRPr lang="en-US" baseline="0" dirty="0" smtClean="0"/>
          </a:p>
          <a:p>
            <a:pPr marL="0" indent="0">
              <a:buFontTx/>
              <a:buNone/>
            </a:pPr>
            <a:r>
              <a:rPr lang="en-US" baseline="0" dirty="0" smtClean="0"/>
              <a:t>Read and watch our programming tutorials instead!</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You will notice that we use prefixes for all our types, and there is no logical explanation for it.</a:t>
            </a:r>
          </a:p>
          <a:p>
            <a:pPr marL="0" indent="0">
              <a:buFontTx/>
              <a:buNone/>
            </a:pPr>
            <a:endParaRPr lang="en-US" baseline="0" dirty="0" smtClean="0"/>
          </a:p>
          <a:p>
            <a:pPr marL="0" indent="0">
              <a:buFontTx/>
              <a:buNone/>
            </a:pPr>
            <a:r>
              <a:rPr lang="en-US" baseline="0" dirty="0" smtClean="0"/>
              <a:t>The story goes that Tim Sweeney, when he started working on Unreal Engine in his Garage, added </a:t>
            </a:r>
            <a:r>
              <a:rPr lang="en-US" baseline="0" dirty="0" err="1" smtClean="0"/>
              <a:t>FVector</a:t>
            </a:r>
            <a:r>
              <a:rPr lang="en-US" baseline="0" dirty="0" smtClean="0"/>
              <a:t> for 3D vectors with floating point components and a U-prefix for Unreal game classes.</a:t>
            </a:r>
          </a:p>
          <a:p>
            <a:pPr marL="0" indent="0">
              <a:buFontTx/>
              <a:buNone/>
            </a:pPr>
            <a:endParaRPr lang="en-US" baseline="0" dirty="0" smtClean="0"/>
          </a:p>
          <a:p>
            <a:pPr marL="0" indent="0">
              <a:buFontTx/>
              <a:buNone/>
            </a:pPr>
            <a:r>
              <a:rPr lang="en-US" baseline="0" dirty="0" smtClean="0"/>
              <a:t>When other programmers joined they assumed that these were naming conventions… and that’s how snowflakes turn into yellow snow.</a:t>
            </a:r>
          </a:p>
          <a:p>
            <a:pPr marL="0" indent="0">
              <a:buFontTx/>
              <a:buNone/>
            </a:pPr>
            <a:endParaRPr lang="en-US" baseline="0" dirty="0" smtClean="0"/>
          </a:p>
          <a:p>
            <a:pPr marL="0" indent="0">
              <a:buFontTx/>
              <a:buNone/>
            </a:pPr>
            <a:r>
              <a:rPr lang="en-US" baseline="0" dirty="0" smtClean="0"/>
              <a:t>We also use upper-case for all names in C++. It may really upset your OCD, but please don’t try to fight this convention as it will help keeping everything consistent.</a:t>
            </a:r>
          </a:p>
          <a:p>
            <a:pPr marL="0" indent="0">
              <a:buFontTx/>
              <a:buNone/>
            </a:pPr>
            <a:endParaRPr lang="en-US" baseline="0" dirty="0" smtClean="0"/>
          </a:p>
          <a:p>
            <a:pPr marL="0" indent="0">
              <a:buFontTx/>
              <a:buNone/>
            </a:pPr>
            <a:r>
              <a:rPr lang="en-US" baseline="0" dirty="0" smtClean="0"/>
              <a:t>It may take a while, but you will get used to it.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C++ is great for a lot of things, but it is also lacking useful features that are present in more modern programming languages, such as Java or C#.</a:t>
            </a:r>
          </a:p>
          <a:p>
            <a:pPr marL="0" indent="0">
              <a:buFontTx/>
              <a:buNone/>
            </a:pPr>
            <a:endParaRPr lang="en-US" baseline="0" dirty="0" smtClean="0"/>
          </a:p>
          <a:p>
            <a:pPr marL="0" indent="0">
              <a:buFontTx/>
              <a:buNone/>
            </a:pPr>
            <a:r>
              <a:rPr lang="en-US" baseline="0" dirty="0" smtClean="0"/>
              <a:t>Runtime reflection, garbage collection and automatic serialization are the most important ones.</a:t>
            </a:r>
          </a:p>
          <a:p>
            <a:pPr marL="0" indent="0">
              <a:buFontTx/>
              <a:buNone/>
            </a:pPr>
            <a:endParaRPr lang="en-US" baseline="0" dirty="0" smtClean="0"/>
          </a:p>
          <a:p>
            <a:pPr marL="0" indent="0">
              <a:buFontTx/>
              <a:buNone/>
            </a:pPr>
            <a:r>
              <a:rPr lang="en-US" baseline="0" dirty="0" smtClean="0"/>
              <a:t>We would still like to use those features, so we implemented them on top of C++ with the help of macros that will be parsed by Unreal Header Tool.</a:t>
            </a:r>
          </a:p>
          <a:p>
            <a:pPr marL="0" indent="0">
              <a:buFontTx/>
              <a:buNone/>
            </a:pPr>
            <a:endParaRPr lang="en-US" baseline="0" dirty="0" smtClean="0"/>
          </a:p>
          <a:p>
            <a:pPr marL="0" indent="0">
              <a:buFontTx/>
              <a:buNone/>
            </a:pPr>
            <a:r>
              <a:rPr lang="en-US" baseline="0" dirty="0" smtClean="0"/>
              <a:t>These special decorators will cause UHT to automatically generate all the glue code that is required to make this work. </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14</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Here is an example for how a C++ structure for 3D vectors may be marked up in this way.</a:t>
            </a:r>
          </a:p>
          <a:p>
            <a:pPr marL="0" indent="0">
              <a:buFontTx/>
              <a:buNone/>
            </a:pPr>
            <a:endParaRPr lang="en-US" baseline="0" dirty="0" smtClean="0"/>
          </a:p>
          <a:p>
            <a:pPr marL="0" indent="0">
              <a:buFontTx/>
              <a:buNone/>
            </a:pPr>
            <a:r>
              <a:rPr lang="en-US" baseline="0" dirty="0" smtClean="0"/>
              <a:t>From this, Unreal Header Tool will generate all the glue code, and you will most likely never have to see it.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15</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All our fundamental types are declared in the Core module.</a:t>
            </a:r>
          </a:p>
          <a:p>
            <a:pPr marL="0" indent="0">
              <a:buFontTx/>
              <a:buNone/>
            </a:pPr>
            <a:endParaRPr lang="en-US" baseline="0" dirty="0" smtClean="0"/>
          </a:p>
          <a:p>
            <a:pPr marL="0" indent="0">
              <a:buFontTx/>
              <a:buNone/>
            </a:pPr>
            <a:r>
              <a:rPr lang="en-US" baseline="0" dirty="0" smtClean="0"/>
              <a:t>We have platform specific type definitions for numeric types and strings.</a:t>
            </a:r>
          </a:p>
          <a:p>
            <a:pPr marL="0" indent="0">
              <a:buFontTx/>
              <a:buNone/>
            </a:pPr>
            <a:endParaRPr lang="en-US" baseline="0" dirty="0" smtClean="0"/>
          </a:p>
          <a:p>
            <a:pPr marL="0" indent="0">
              <a:buFontTx/>
              <a:buNone/>
            </a:pPr>
            <a:r>
              <a:rPr lang="en-US" baseline="0" dirty="0" smtClean="0"/>
              <a:t>We don’t actually use the standard numeric types that are part of the C++ standard.</a:t>
            </a:r>
          </a:p>
          <a:p>
            <a:pPr marL="0" indent="0">
              <a:buFontTx/>
              <a:buNone/>
            </a:pPr>
            <a:endParaRPr lang="en-US" baseline="0" dirty="0" smtClean="0"/>
          </a:p>
          <a:p>
            <a:pPr marL="0" indent="0">
              <a:buFontTx/>
              <a:buNone/>
            </a:pPr>
            <a:r>
              <a:rPr lang="en-US" baseline="0" dirty="0" smtClean="0"/>
              <a:t>This allows us to hide platform specific behavior of fundamental types.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16</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Core module also contains many generic container types.</a:t>
            </a:r>
          </a:p>
          <a:p>
            <a:pPr marL="0" indent="0">
              <a:buFontTx/>
              <a:buNone/>
            </a:pPr>
            <a:endParaRPr lang="en-US" baseline="0" dirty="0" smtClean="0"/>
          </a:p>
          <a:p>
            <a:pPr marL="0" indent="0">
              <a:buFontTx/>
              <a:buNone/>
            </a:pPr>
            <a:r>
              <a:rPr lang="en-US" baseline="0" dirty="0" smtClean="0"/>
              <a:t>We also have an implementation for various kinds of event delegates…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17</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There is also a library of smart pointer implementations.</a:t>
            </a:r>
          </a:p>
          <a:p>
            <a:pPr marL="0" indent="0">
              <a:buFontTx/>
              <a:buNone/>
            </a:pPr>
            <a:endParaRPr lang="en-US" baseline="0" dirty="0" smtClean="0"/>
          </a:p>
          <a:p>
            <a:pPr marL="0" indent="0">
              <a:buFontTx/>
              <a:buNone/>
            </a:pPr>
            <a:r>
              <a:rPr lang="en-US" baseline="0" dirty="0" smtClean="0"/>
              <a:t>The most common ones are shared pointers, which also come with thread-safe variants.</a:t>
            </a:r>
          </a:p>
          <a:p>
            <a:pPr marL="0" indent="0">
              <a:buFontTx/>
              <a:buNone/>
            </a:pPr>
            <a:endParaRPr lang="en-US" baseline="0" dirty="0" smtClean="0"/>
          </a:p>
          <a:p>
            <a:pPr marL="0" indent="0">
              <a:buFontTx/>
              <a:buNone/>
            </a:pPr>
            <a:r>
              <a:rPr lang="en-US" baseline="0" dirty="0" smtClean="0"/>
              <a:t>Shared pointers simplify the lifetime management of objects, and we use them often.</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18</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String types can be a bit confusing at first, because we distinguish between regular and localized string objects.</a:t>
            </a:r>
          </a:p>
          <a:p>
            <a:pPr marL="0" indent="0">
              <a:buFontTx/>
              <a:buNone/>
            </a:pPr>
            <a:endParaRPr lang="en-US" baseline="0" dirty="0" smtClean="0"/>
          </a:p>
          <a:p>
            <a:pPr marL="0" indent="0">
              <a:buFontTx/>
              <a:buNone/>
            </a:pPr>
            <a:r>
              <a:rPr lang="en-US" baseline="0" dirty="0" smtClean="0"/>
              <a:t>They each come with special macros for string literals.</a:t>
            </a:r>
          </a:p>
          <a:p>
            <a:pPr marL="0" indent="0">
              <a:buFontTx/>
              <a:buNone/>
            </a:pPr>
            <a:endParaRPr lang="en-US" baseline="0" dirty="0" smtClean="0"/>
          </a:p>
          <a:p>
            <a:pPr marL="0" indent="0">
              <a:buFontTx/>
              <a:buNone/>
            </a:pPr>
            <a:r>
              <a:rPr lang="en-US" baseline="0" dirty="0" smtClean="0"/>
              <a:t>We also have so called </a:t>
            </a:r>
            <a:r>
              <a:rPr lang="en-US" baseline="0" dirty="0" err="1" smtClean="0"/>
              <a:t>FNames</a:t>
            </a:r>
            <a:r>
              <a:rPr lang="en-US" baseline="0" dirty="0" smtClean="0"/>
              <a:t>, which store string values in a global hash table.</a:t>
            </a:r>
          </a:p>
          <a:p>
            <a:pPr marL="0" indent="0">
              <a:buFontTx/>
              <a:buNone/>
            </a:pPr>
            <a:endParaRPr lang="en-US" baseline="0" dirty="0" smtClean="0"/>
          </a:p>
          <a:p>
            <a:pPr marL="0" indent="0">
              <a:buFontTx/>
              <a:buNone/>
            </a:pPr>
            <a:r>
              <a:rPr lang="en-US" baseline="0" dirty="0" smtClean="0"/>
              <a:t>These are very heavily used in the </a:t>
            </a:r>
            <a:r>
              <a:rPr lang="en-US" baseline="0" dirty="0" err="1" smtClean="0"/>
              <a:t>UObject</a:t>
            </a:r>
            <a:r>
              <a:rPr lang="en-US" baseline="0" dirty="0" smtClean="0"/>
              <a:t> sub-system to identify classes, functions and properties.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19</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because it empowers you to create really cool things from the comfort of your armchair, and to make other people’s life better, or at least more entertaining.</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Oh, and </a:t>
            </a:r>
            <a:r>
              <a:rPr lang="en-US" baseline="0" dirty="0" err="1" smtClean="0"/>
              <a:t>FNames</a:t>
            </a:r>
            <a:r>
              <a:rPr lang="en-US" baseline="0" dirty="0" smtClean="0"/>
              <a:t> are case-insensitive.</a:t>
            </a:r>
          </a:p>
          <a:p>
            <a:pPr marL="0" indent="0">
              <a:buFontTx/>
              <a:buNone/>
            </a:pPr>
            <a:endParaRPr lang="en-US" baseline="0" dirty="0" smtClean="0"/>
          </a:p>
          <a:p>
            <a:pPr marL="0" indent="0">
              <a:buFontTx/>
              <a:buNone/>
            </a:pPr>
            <a:r>
              <a:rPr lang="en-US" baseline="0" dirty="0" smtClean="0"/>
              <a:t>If you ever wondered why you can’t correct spelling errors in the Editor right now, that is the reason why.</a:t>
            </a:r>
          </a:p>
          <a:p>
            <a:pPr marL="0" indent="0">
              <a:buFontTx/>
              <a:buNone/>
            </a:pPr>
            <a:endParaRPr lang="en-US" baseline="0" dirty="0" smtClean="0"/>
          </a:p>
          <a:p>
            <a:pPr marL="0" indent="0">
              <a:buFontTx/>
              <a:buNone/>
            </a:pPr>
            <a:r>
              <a:rPr lang="en-US" baseline="0" dirty="0" smtClean="0"/>
              <a:t>And if you think that’s crazy… well… that’s because it is!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20</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also use macros for less complicated things, such as logging and assertions.</a:t>
            </a:r>
          </a:p>
          <a:p>
            <a:pPr marL="0" indent="0">
              <a:buFontTx/>
              <a:buNone/>
            </a:pPr>
            <a:endParaRPr lang="en-US" baseline="0" dirty="0" smtClean="0"/>
          </a:p>
          <a:p>
            <a:pPr marL="0" indent="0">
              <a:buFontTx/>
              <a:buNone/>
            </a:pPr>
            <a:r>
              <a:rPr lang="en-US" baseline="0" dirty="0" smtClean="0"/>
              <a:t>These are some macros you will </a:t>
            </a:r>
            <a:r>
              <a:rPr lang="en-US" baseline="0" smtClean="0"/>
              <a:t>likely encounter </a:t>
            </a:r>
            <a:r>
              <a:rPr lang="en-US" baseline="0" dirty="0" smtClean="0"/>
              <a:t>when working on your project.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21</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have an internal coding guidelines document that is not yet posted on the Wiki.</a:t>
            </a:r>
          </a:p>
          <a:p>
            <a:pPr marL="0" indent="0">
              <a:buFontTx/>
              <a:buNone/>
            </a:pPr>
            <a:endParaRPr lang="en-US" baseline="0" dirty="0" smtClean="0"/>
          </a:p>
          <a:p>
            <a:pPr marL="0" indent="0">
              <a:buFontTx/>
              <a:buNone/>
            </a:pPr>
            <a:r>
              <a:rPr lang="en-US" baseline="0" dirty="0" smtClean="0"/>
              <a:t>Since so many programmers from inside and outside Epic are involved, you will find some inconsistencies in style.</a:t>
            </a:r>
          </a:p>
          <a:p>
            <a:pPr marL="0" indent="0">
              <a:buFontTx/>
              <a:buNone/>
            </a:pPr>
            <a:endParaRPr lang="en-US" baseline="0" dirty="0" smtClean="0"/>
          </a:p>
          <a:p>
            <a:pPr marL="0" indent="0">
              <a:buFontTx/>
              <a:buNone/>
            </a:pPr>
            <a:r>
              <a:rPr lang="en-US" baseline="0" dirty="0" smtClean="0"/>
              <a:t>And, of course, choosing good names for modules, classes, functions and variables is by far the most difficult task for programmers, but also one of the most important ones.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also try follow proper software design principles more often now.</a:t>
            </a:r>
          </a:p>
          <a:p>
            <a:pPr marL="0" indent="0">
              <a:buFontTx/>
              <a:buNone/>
            </a:pPr>
            <a:endParaRPr lang="en-US" baseline="0" dirty="0" smtClean="0"/>
          </a:p>
          <a:p>
            <a:pPr marL="0" indent="0">
              <a:buFontTx/>
              <a:buNone/>
            </a:pPr>
            <a:r>
              <a:rPr lang="en-US" baseline="0" dirty="0" smtClean="0"/>
              <a:t>You may already be familiar with some of them, such as KISS and YAGNI.</a:t>
            </a:r>
          </a:p>
          <a:p>
            <a:pPr marL="0" indent="0">
              <a:buFontTx/>
              <a:buNone/>
            </a:pPr>
            <a:endParaRPr lang="en-US" baseline="0" dirty="0" smtClean="0"/>
          </a:p>
          <a:p>
            <a:pPr marL="0" indent="0">
              <a:buFontTx/>
              <a:buNone/>
            </a:pPr>
            <a:r>
              <a:rPr lang="en-US" baseline="0" dirty="0" smtClean="0"/>
              <a:t>One of the most important, but less known object-oriented principle is SOLID.</a:t>
            </a:r>
          </a:p>
          <a:p>
            <a:pPr marL="0" indent="0">
              <a:buFontTx/>
              <a:buNone/>
            </a:pPr>
            <a:r>
              <a:rPr lang="en-US" baseline="0" dirty="0" smtClean="0"/>
              <a:t>[more details here, if time available]</a:t>
            </a:r>
          </a:p>
          <a:p>
            <a:pPr marL="0" indent="0">
              <a:buFontTx/>
              <a:buNone/>
            </a:pPr>
            <a:endParaRPr lang="en-US" baseline="0" dirty="0" smtClean="0"/>
          </a:p>
          <a:p>
            <a:pPr marL="0" indent="0">
              <a:buFontTx/>
              <a:buNone/>
            </a:pPr>
            <a:r>
              <a:rPr lang="en-US" baseline="0" dirty="0" smtClean="0"/>
              <a:t>We also use common patterns from Gang-Of-Four and Enterprise Integration Patterns.</a:t>
            </a:r>
          </a:p>
          <a:p>
            <a:pPr marL="0" indent="0">
              <a:buFontTx/>
              <a:buNone/>
            </a:pPr>
            <a:endParaRPr lang="en-US" baseline="0" dirty="0" smtClean="0"/>
          </a:p>
          <a:p>
            <a:pPr marL="0" indent="0">
              <a:buFontTx/>
              <a:buNone/>
            </a:pPr>
            <a:r>
              <a:rPr lang="en-US" baseline="0" dirty="0" smtClean="0"/>
              <a:t>Other methodologies we’re experimenting with are Domain-Driven Design, Test-Driven Development and Aspect Oriented Programming for cross-cutting concerns.</a:t>
            </a:r>
          </a:p>
          <a:p>
            <a:pPr marL="0" indent="0">
              <a:buFontTx/>
              <a:buNone/>
            </a:pPr>
            <a:endParaRPr lang="en-US" baseline="0" dirty="0" smtClean="0"/>
          </a:p>
          <a:p>
            <a:pPr marL="0" indent="0">
              <a:buFontTx/>
              <a:buNone/>
            </a:pPr>
            <a:r>
              <a:rPr lang="en-US" baseline="0" dirty="0" smtClean="0"/>
              <a:t>Those are all huge topics in themselves. I will have to talk about them another time.</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sure to check out our extensive materials on the internet, all of which are available for free – even if you don’t have a subscription yet.</a:t>
            </a:r>
          </a:p>
          <a:p>
            <a:endParaRPr lang="en-US" baseline="0" dirty="0" smtClean="0"/>
          </a:p>
          <a:p>
            <a:r>
              <a:rPr lang="en-US" baseline="0" dirty="0" smtClean="0"/>
              <a:t>Any questions?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24</a:t>
            </a:fld>
            <a:endParaRPr lang="en-US"/>
          </a:p>
        </p:txBody>
      </p:sp>
    </p:spTree>
    <p:extLst>
      <p:ext uri="{BB962C8B-B14F-4D97-AF65-F5344CB8AC3E}">
        <p14:creationId xmlns:p14="http://schemas.microsoft.com/office/powerpoint/2010/main" val="123314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Programming also really sucks… because all programmers are crazy!</a:t>
            </a:r>
          </a:p>
          <a:p>
            <a:pPr marL="0" indent="0">
              <a:buFontTx/>
              <a:buNone/>
            </a:pPr>
            <a:endParaRPr lang="en-US" baseline="0" dirty="0" smtClean="0"/>
          </a:p>
          <a:p>
            <a:pPr marL="0" indent="0">
              <a:buFontTx/>
              <a:buNone/>
            </a:pPr>
            <a:r>
              <a:rPr lang="en-US" baseline="0" dirty="0" smtClean="0"/>
              <a:t>Who read Peter Welch’s blog post “Programming Sucks”?</a:t>
            </a:r>
          </a:p>
          <a:p>
            <a:pPr marL="0" indent="0">
              <a:buFontTx/>
              <a:buNone/>
            </a:pPr>
            <a:endParaRPr lang="en-US" baseline="0" dirty="0" smtClean="0"/>
          </a:p>
          <a:p>
            <a:pPr marL="0" indent="0">
              <a:buFontTx/>
              <a:buNone/>
            </a:pPr>
            <a:r>
              <a:rPr lang="en-US" baseline="0" dirty="0" smtClean="0"/>
              <a:t>It is the most accurate description of what it is like to be a programmer and work in a programming team.</a:t>
            </a:r>
          </a:p>
          <a:p>
            <a:pPr marL="0" indent="0">
              <a:buFontTx/>
              <a:buNone/>
            </a:pPr>
            <a:endParaRPr lang="en-US" baseline="0" dirty="0" smtClean="0"/>
          </a:p>
          <a:p>
            <a:pPr marL="0" indent="0">
              <a:buFontTx/>
              <a:buNone/>
            </a:pPr>
            <a:r>
              <a:rPr lang="en-US" baseline="0" dirty="0" smtClean="0"/>
              <a:t>Welch argues that all programming teams are composed by and of crazy people. He also describes how most programmers start writing perfect little snowflakes, and on Friday they are told that six hundred more snowflakes are needed by next Tuesday. And then a lot of sketchy code gets dumped into a pile of snow that quickly melts together, and some of it turns yellow because a cat peed on it.</a:t>
            </a:r>
          </a:p>
          <a:p>
            <a:pPr marL="0" indent="0">
              <a:buFontTx/>
              <a:buNone/>
            </a:pPr>
            <a:endParaRPr lang="en-US" baseline="0" dirty="0" smtClean="0"/>
          </a:p>
          <a:p>
            <a:pPr marL="0" indent="0">
              <a:buFontTx/>
              <a:buNone/>
            </a:pPr>
            <a:r>
              <a:rPr lang="en-US" baseline="0" dirty="0" smtClean="0"/>
              <a:t>All large teams end up working this way, and Epic is no exception. We, too, are crazy – perhaps in a good way, or at least with good intentions. We are successful, because we have more snowflakes than others, and the remaining pile is split into manageable parts, and the yellow snow is hidden, because someone leaned a Picasso against it.</a:t>
            </a:r>
          </a:p>
          <a:p>
            <a:pPr marL="0" indent="0">
              <a:buFontTx/>
              <a:buNone/>
            </a:pPr>
            <a:endParaRPr lang="en-US" baseline="0" dirty="0" smtClean="0"/>
          </a:p>
          <a:p>
            <a:pPr marL="0" indent="0">
              <a:buFontTx/>
              <a:buNone/>
            </a:pPr>
            <a:r>
              <a:rPr lang="en-US" baseline="0" dirty="0" smtClean="0"/>
              <a:t>Who thinks that C++ is awesome?</a:t>
            </a:r>
          </a:p>
          <a:p>
            <a:pPr marL="0" indent="0">
              <a:buFontTx/>
              <a:buNone/>
            </a:pPr>
            <a:endParaRPr lang="en-US" baseline="0" dirty="0" smtClean="0"/>
          </a:p>
          <a:p>
            <a:pPr marL="0" indent="0">
              <a:buFontTx/>
              <a:buNone/>
            </a:pPr>
            <a:r>
              <a:rPr lang="en-US" baseline="0" dirty="0" smtClean="0"/>
              <a:t>C++ also sucks… but so does every other programming language! They all suck, just in different ways. Most of the time it is because we are trying to use them in ways they were not designed for, and there is no language that solves all software engineering problems well.</a:t>
            </a:r>
          </a:p>
        </p:txBody>
      </p:sp>
      <p:sp>
        <p:nvSpPr>
          <p:cNvPr id="4" name="Slide Number Placeholder 3"/>
          <p:cNvSpPr>
            <a:spLocks noGrp="1"/>
          </p:cNvSpPr>
          <p:nvPr>
            <p:ph type="sldNum" sz="quarter" idx="10"/>
          </p:nvPr>
        </p:nvSpPr>
        <p:spPr/>
        <p:txBody>
          <a:bodyPr/>
          <a:lstStyle/>
          <a:p>
            <a:fld id="{C845D255-0F5F-4CA8-A487-3EEEF53BB662}" type="slidenum">
              <a:rPr lang="en-US" smtClean="0"/>
              <a:pPr/>
              <a:t>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But do not despair!</a:t>
            </a:r>
          </a:p>
          <a:p>
            <a:pPr marL="0" indent="0">
              <a:buFontTx/>
              <a:buNone/>
            </a:pPr>
            <a:endParaRPr lang="en-US" baseline="0" dirty="0" smtClean="0"/>
          </a:p>
          <a:p>
            <a:pPr marL="0" indent="0">
              <a:buFontTx/>
              <a:buNone/>
            </a:pPr>
            <a:r>
              <a:rPr lang="en-US" baseline="0" dirty="0" smtClean="0"/>
              <a:t>I will quickly show you a few things to get up and running with Unreal and make your life easier.</a:t>
            </a:r>
          </a:p>
        </p:txBody>
      </p:sp>
      <p:sp>
        <p:nvSpPr>
          <p:cNvPr id="4" name="Slide Number Placeholder 3"/>
          <p:cNvSpPr>
            <a:spLocks noGrp="1"/>
          </p:cNvSpPr>
          <p:nvPr>
            <p:ph type="sldNum" sz="quarter" idx="10"/>
          </p:nvPr>
        </p:nvSpPr>
        <p:spPr/>
        <p:txBody>
          <a:bodyPr/>
          <a:lstStyle/>
          <a:p>
            <a:fld id="{C845D255-0F5F-4CA8-A487-3EEEF53BB662}" type="slidenum">
              <a:rPr lang="en-US" smtClean="0"/>
              <a:pPr/>
              <a:t>4</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By the way, we have really great documentation on our website for getting you started, so I won’t go into too much detail.</a:t>
            </a:r>
          </a:p>
          <a:p>
            <a:pPr marL="0" indent="0">
              <a:buFontTx/>
              <a:buNone/>
            </a:pPr>
            <a:endParaRPr lang="en-US" baseline="0" dirty="0" smtClean="0"/>
          </a:p>
          <a:p>
            <a:pPr marL="0" indent="0">
              <a:buFontTx/>
              <a:buNone/>
            </a:pPr>
            <a:r>
              <a:rPr lang="en-US" baseline="0" dirty="0" smtClean="0"/>
              <a:t>After installing UE4 you can go to </a:t>
            </a:r>
            <a:r>
              <a:rPr lang="en-US" baseline="0" dirty="0" err="1" smtClean="0"/>
              <a:t>GitHub</a:t>
            </a:r>
            <a:r>
              <a:rPr lang="en-US" baseline="0" dirty="0" smtClean="0"/>
              <a:t> and download the latest source code.</a:t>
            </a:r>
          </a:p>
          <a:p>
            <a:pPr marL="0" indent="0">
              <a:buFontTx/>
              <a:buNone/>
            </a:pPr>
            <a:endParaRPr lang="en-US" baseline="0" dirty="0" smtClean="0"/>
          </a:p>
          <a:p>
            <a:pPr marL="0" indent="0">
              <a:buFontTx/>
              <a:buNone/>
            </a:pPr>
            <a:r>
              <a:rPr lang="en-US" baseline="0" dirty="0" smtClean="0"/>
              <a:t>Don’t forget to download and install the required dependencies (ZIP files) as well (instructions are on the </a:t>
            </a:r>
            <a:r>
              <a:rPr lang="en-US" baseline="0" dirty="0" err="1" smtClean="0"/>
              <a:t>GitHub</a:t>
            </a:r>
            <a:r>
              <a:rPr lang="en-US" baseline="0" dirty="0" smtClean="0"/>
              <a:t> page).</a:t>
            </a:r>
          </a:p>
          <a:p>
            <a:pPr marL="0" indent="0">
              <a:buFontTx/>
              <a:buNone/>
            </a:pPr>
            <a:endParaRPr lang="en-US" baseline="0" dirty="0" smtClean="0"/>
          </a:p>
          <a:p>
            <a:pPr marL="0" indent="0">
              <a:buFontTx/>
              <a:buNone/>
            </a:pPr>
            <a:r>
              <a:rPr lang="en-US" baseline="0" dirty="0" smtClean="0"/>
              <a:t>We currently support development on Windows and </a:t>
            </a:r>
            <a:r>
              <a:rPr lang="en-US" baseline="0" dirty="0" err="1" smtClean="0"/>
              <a:t>MacOS</a:t>
            </a:r>
            <a:r>
              <a:rPr lang="en-US" baseline="0" dirty="0" smtClean="0"/>
              <a:t>, and there is also preliminary support for Linux.</a:t>
            </a:r>
          </a:p>
          <a:p>
            <a:pPr marL="0" indent="0">
              <a:buFontTx/>
              <a:buNone/>
            </a:pPr>
            <a:endParaRPr lang="en-US" baseline="0" dirty="0" smtClean="0"/>
          </a:p>
          <a:p>
            <a:pPr marL="0" indent="0">
              <a:buFontTx/>
              <a:buNone/>
            </a:pPr>
            <a:r>
              <a:rPr lang="en-US" baseline="0" dirty="0" smtClean="0"/>
              <a:t>If you work in Visual Studio we highly recommend installing our </a:t>
            </a:r>
            <a:r>
              <a:rPr lang="en-US" baseline="0" dirty="0" err="1" smtClean="0"/>
              <a:t>UnrealVS</a:t>
            </a:r>
            <a:r>
              <a:rPr lang="en-US" baseline="0" dirty="0" smtClean="0"/>
              <a:t> plug-in.</a:t>
            </a:r>
          </a:p>
        </p:txBody>
      </p:sp>
      <p:sp>
        <p:nvSpPr>
          <p:cNvPr id="4" name="Slide Number Placeholder 3"/>
          <p:cNvSpPr>
            <a:spLocks noGrp="1"/>
          </p:cNvSpPr>
          <p:nvPr>
            <p:ph type="sldNum" sz="quarter" idx="10"/>
          </p:nvPr>
        </p:nvSpPr>
        <p:spPr/>
        <p:txBody>
          <a:bodyPr/>
          <a:lstStyle/>
          <a:p>
            <a:fld id="{C845D255-0F5F-4CA8-A487-3EEEF53BB662}" type="slidenum">
              <a:rPr lang="en-US" smtClean="0"/>
              <a:pPr/>
              <a:t>5</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start with some of the most common blockers for programmers just starting with Unreal Engine.</a:t>
            </a:r>
          </a:p>
          <a:p>
            <a:pPr marL="0" indent="0">
              <a:buFontTx/>
              <a:buNone/>
            </a:pPr>
            <a:endParaRPr lang="en-US" baseline="0" dirty="0" smtClean="0"/>
          </a:p>
          <a:p>
            <a:pPr marL="0" indent="0">
              <a:buFontTx/>
              <a:buNone/>
            </a:pPr>
            <a:r>
              <a:rPr lang="en-US" baseline="0" dirty="0" smtClean="0"/>
              <a:t>The first thing that throws off a lot of people is that compilation is not actually performed by Visual Studio or </a:t>
            </a:r>
            <a:r>
              <a:rPr lang="en-US" baseline="0" dirty="0" err="1" smtClean="0"/>
              <a:t>Xcode</a:t>
            </a:r>
            <a:r>
              <a:rPr lang="en-US" baseline="0" dirty="0" smtClean="0"/>
              <a:t>, but by our Unreal Build Tool.</a:t>
            </a:r>
          </a:p>
          <a:p>
            <a:pPr marL="0" indent="0">
              <a:buFontTx/>
              <a:buNone/>
            </a:pPr>
            <a:endParaRPr lang="en-US" baseline="0" dirty="0" smtClean="0"/>
          </a:p>
          <a:p>
            <a:pPr marL="0" indent="0">
              <a:buFontTx/>
              <a:buNone/>
            </a:pPr>
            <a:r>
              <a:rPr lang="en-US" baseline="0" dirty="0" smtClean="0"/>
              <a:t>Visual Studio and </a:t>
            </a:r>
            <a:r>
              <a:rPr lang="en-US" baseline="0" dirty="0" err="1" smtClean="0"/>
              <a:t>XCode</a:t>
            </a:r>
            <a:r>
              <a:rPr lang="en-US" baseline="0" dirty="0" smtClean="0"/>
              <a:t> solutions are only generated for your convenience. We do this so that we can support different IDEs.</a:t>
            </a:r>
          </a:p>
          <a:p>
            <a:pPr marL="0" indent="0">
              <a:buFontTx/>
              <a:buNone/>
            </a:pPr>
            <a:endParaRPr lang="en-US" baseline="0" dirty="0" smtClean="0"/>
          </a:p>
          <a:p>
            <a:pPr marL="0" indent="0">
              <a:buFontTx/>
              <a:buNone/>
            </a:pPr>
            <a:r>
              <a:rPr lang="en-US" baseline="0" dirty="0" smtClean="0"/>
              <a:t>In combination with Unreal Header Tool, it also performs a lot of code pre-processing.</a:t>
            </a:r>
          </a:p>
          <a:p>
            <a:pPr marL="0" indent="0">
              <a:buFontTx/>
              <a:buNone/>
            </a:pPr>
            <a:endParaRPr lang="en-US" baseline="0" dirty="0" smtClean="0"/>
          </a:p>
          <a:p>
            <a:pPr marL="0" indent="0">
              <a:buFontTx/>
              <a:buNone/>
            </a:pPr>
            <a:r>
              <a:rPr lang="en-US" baseline="0" dirty="0" smtClean="0"/>
              <a:t>I will talk about this in more detail in another presentation later today.</a:t>
            </a:r>
          </a:p>
        </p:txBody>
      </p:sp>
      <p:sp>
        <p:nvSpPr>
          <p:cNvPr id="4" name="Slide Number Placeholder 3"/>
          <p:cNvSpPr>
            <a:spLocks noGrp="1"/>
          </p:cNvSpPr>
          <p:nvPr>
            <p:ph type="sldNum" sz="quarter" idx="10"/>
          </p:nvPr>
        </p:nvSpPr>
        <p:spPr/>
        <p:txBody>
          <a:bodyPr/>
          <a:lstStyle/>
          <a:p>
            <a:fld id="{C845D255-0F5F-4CA8-A487-3EEEF53BB662}" type="slidenum">
              <a:rPr lang="en-US" smtClean="0"/>
              <a:pPr/>
              <a:t>6</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UBT uses special C# files (*.</a:t>
            </a:r>
            <a:r>
              <a:rPr lang="en-US" baseline="0" dirty="0" err="1" smtClean="0"/>
              <a:t>Build.cs</a:t>
            </a:r>
            <a:r>
              <a:rPr lang="en-US" baseline="0" dirty="0" smtClean="0"/>
              <a:t> and *.</a:t>
            </a:r>
            <a:r>
              <a:rPr lang="en-US" baseline="0" dirty="0" err="1" smtClean="0"/>
              <a:t>Target.cs</a:t>
            </a:r>
            <a:r>
              <a:rPr lang="en-US" baseline="0" dirty="0" smtClean="0"/>
              <a:t>) that you create inside your module directories to figure out what it needs to do.</a:t>
            </a:r>
          </a:p>
          <a:p>
            <a:endParaRPr lang="en-US" dirty="0" smtClean="0"/>
          </a:p>
          <a:p>
            <a:r>
              <a:rPr lang="en-US" dirty="0" smtClean="0"/>
              <a:t>Here you can see the build and target rules files for </a:t>
            </a:r>
            <a:r>
              <a:rPr lang="en-US" dirty="0" err="1" smtClean="0"/>
              <a:t>QAGame</a:t>
            </a:r>
            <a:r>
              <a:rPr lang="en-US" dirty="0" smtClean="0"/>
              <a:t>, a special game that our QA team uses for internal testing.</a:t>
            </a:r>
            <a:endParaRPr lang="en-US" dirty="0"/>
          </a:p>
        </p:txBody>
      </p:sp>
      <p:sp>
        <p:nvSpPr>
          <p:cNvPr id="4" name="Slide Number Placeholder 3"/>
          <p:cNvSpPr>
            <a:spLocks noGrp="1"/>
          </p:cNvSpPr>
          <p:nvPr>
            <p:ph type="sldNum" sz="quarter" idx="10"/>
          </p:nvPr>
        </p:nvSpPr>
        <p:spPr/>
        <p:txBody>
          <a:bodyPr/>
          <a:lstStyle/>
          <a:p>
            <a:fld id="{C845D255-0F5F-4CA8-A487-3EEEF53BB662}" type="slidenum">
              <a:rPr lang="en-US" smtClean="0"/>
              <a:pPr/>
              <a:t>7</a:t>
            </a:fld>
            <a:endParaRPr lang="en-US"/>
          </a:p>
        </p:txBody>
      </p:sp>
    </p:spTree>
    <p:extLst>
      <p:ext uri="{BB962C8B-B14F-4D97-AF65-F5344CB8AC3E}">
        <p14:creationId xmlns:p14="http://schemas.microsoft.com/office/powerpoint/2010/main" val="310070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little known feature of UBT is the ability to generate dependency graph data that can be visualized.</a:t>
            </a:r>
          </a:p>
          <a:p>
            <a:endParaRPr lang="en-US" dirty="0" smtClean="0"/>
          </a:p>
          <a:p>
            <a:r>
              <a:rPr lang="en-US" dirty="0" smtClean="0"/>
              <a:t>Here is a screenshot of a JavaScript based visualizer that shows a section of our code</a:t>
            </a:r>
            <a:r>
              <a:rPr lang="en-US" baseline="0" dirty="0" smtClean="0"/>
              <a:t> base.</a:t>
            </a:r>
            <a:endParaRPr lang="en-US" dirty="0"/>
          </a:p>
        </p:txBody>
      </p:sp>
      <p:sp>
        <p:nvSpPr>
          <p:cNvPr id="4" name="Slide Number Placeholder 3"/>
          <p:cNvSpPr>
            <a:spLocks noGrp="1"/>
          </p:cNvSpPr>
          <p:nvPr>
            <p:ph type="sldNum" sz="quarter" idx="10"/>
          </p:nvPr>
        </p:nvSpPr>
        <p:spPr/>
        <p:txBody>
          <a:bodyPr/>
          <a:lstStyle/>
          <a:p>
            <a:fld id="{C845D255-0F5F-4CA8-A487-3EEEF53BB662}" type="slidenum">
              <a:rPr lang="en-US" smtClean="0"/>
              <a:pPr/>
              <a:t>8</a:t>
            </a:fld>
            <a:endParaRPr lang="en-US"/>
          </a:p>
        </p:txBody>
      </p:sp>
    </p:spTree>
    <p:extLst>
      <p:ext uri="{BB962C8B-B14F-4D97-AF65-F5344CB8AC3E}">
        <p14:creationId xmlns:p14="http://schemas.microsoft.com/office/powerpoint/2010/main" val="36698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source code for all three tools is included with the Engine.</a:t>
            </a:r>
          </a:p>
          <a:p>
            <a:endParaRPr lang="en-US" dirty="0" smtClean="0"/>
          </a:p>
          <a:p>
            <a:r>
              <a:rPr lang="en-US" dirty="0" smtClean="0"/>
              <a:t>You can find it in the Engine’s “Programs” directory on </a:t>
            </a:r>
            <a:r>
              <a:rPr lang="en-US" dirty="0" err="1" smtClean="0"/>
              <a:t>GitHub</a:t>
            </a:r>
            <a:r>
              <a:rPr lang="en-US" dirty="0" smtClean="0"/>
              <a:t>.</a:t>
            </a:r>
          </a:p>
          <a:p>
            <a:endParaRPr lang="en-US" dirty="0" smtClean="0"/>
          </a:p>
          <a:p>
            <a:r>
              <a:rPr lang="en-US" dirty="0" smtClean="0"/>
              <a:t>Besides UBT and UHT there is also UAT (Unreal Automation Tool), which is used for packaging,</a:t>
            </a:r>
            <a:r>
              <a:rPr lang="en-US" baseline="0" dirty="0" smtClean="0"/>
              <a:t> launching and deploying your projects.</a:t>
            </a:r>
            <a:endParaRPr lang="en-US" dirty="0"/>
          </a:p>
        </p:txBody>
      </p:sp>
      <p:sp>
        <p:nvSpPr>
          <p:cNvPr id="4" name="Slide Number Placeholder 3"/>
          <p:cNvSpPr>
            <a:spLocks noGrp="1"/>
          </p:cNvSpPr>
          <p:nvPr>
            <p:ph type="sldNum" sz="quarter" idx="10"/>
          </p:nvPr>
        </p:nvSpPr>
        <p:spPr/>
        <p:txBody>
          <a:bodyPr/>
          <a:lstStyle/>
          <a:p>
            <a:fld id="{C845D255-0F5F-4CA8-A487-3EEEF53BB662}" type="slidenum">
              <a:rPr lang="en-US" smtClean="0"/>
              <a:pPr/>
              <a:t>9</a:t>
            </a:fld>
            <a:endParaRPr lang="en-US"/>
          </a:p>
        </p:txBody>
      </p:sp>
    </p:spTree>
    <p:extLst>
      <p:ext uri="{BB962C8B-B14F-4D97-AF65-F5344CB8AC3E}">
        <p14:creationId xmlns:p14="http://schemas.microsoft.com/office/powerpoint/2010/main" val="339105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Eurostil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155629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89907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242994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Eurostile-Roman-DTC"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80030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160721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50194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14673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27077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63822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95813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8933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BF8DDC-F2FE-4F9E-906E-7B5D659AE15B}" type="datetimeFigureOut">
              <a:rPr lang="en-US" smtClean="0"/>
              <a:pPr/>
              <a:t>11/26/2014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7BCB937-FF1C-42B8-BD6A-5A51C2194719}" type="slidenum">
              <a:rPr lang="en-US" smtClean="0"/>
              <a:pPr/>
              <a:t>‹#›</a:t>
            </a:fld>
            <a:endParaRPr lang="en-US"/>
          </a:p>
        </p:txBody>
      </p:sp>
    </p:spTree>
    <p:extLst>
      <p:ext uri="{BB962C8B-B14F-4D97-AF65-F5344CB8AC3E}">
        <p14:creationId xmlns:p14="http://schemas.microsoft.com/office/powerpoint/2010/main" val="95723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Eurostil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ocs.unrealengin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youtube.com/user/UnrealDevelopmentKit" TargetMode="External"/><Relationship Id="rId3" Type="http://schemas.openxmlformats.org/officeDocument/2006/relationships/hyperlink" Target="http://docs.unrealengine.com/" TargetMode="External"/><Relationship Id="rId7" Type="http://schemas.openxmlformats.org/officeDocument/2006/relationships/hyperlink" Target="http://wiki.unrealengine.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forums.unrealengine.com/" TargetMode="External"/><Relationship Id="rId5" Type="http://schemas.openxmlformats.org/officeDocument/2006/relationships/hyperlink" Target="http://answers.unrealengine.com/" TargetMode="External"/><Relationship Id="rId4" Type="http://schemas.openxmlformats.org/officeDocument/2006/relationships/hyperlink" Target="http://lmgtfy.com/?q=Unreal+engine+Trello+" TargetMode="External"/><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http://stilldrinking.org/programming-suck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597819"/>
            <a:ext cx="7772400" cy="1102519"/>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US" sz="3600" dirty="0">
              <a:solidFill>
                <a:schemeClr val="bg1"/>
              </a:solidFill>
              <a:latin typeface="Eurostile Next LT Pro" pitchFamily="34" charset="0"/>
            </a:endParaRPr>
          </a:p>
        </p:txBody>
      </p:sp>
      <p:sp>
        <p:nvSpPr>
          <p:cNvPr id="8" name="Title 1"/>
          <p:cNvSpPr>
            <a:spLocks noGrp="1"/>
          </p:cNvSpPr>
          <p:nvPr>
            <p:ph type="ctrTitle"/>
          </p:nvPr>
        </p:nvSpPr>
        <p:spPr>
          <a:xfrm>
            <a:off x="685800" y="514350"/>
            <a:ext cx="7772400" cy="1102519"/>
          </a:xfrm>
        </p:spPr>
        <p:txBody>
          <a:bodyPr>
            <a:normAutofit/>
          </a:bodyPr>
          <a:lstStyle/>
          <a:p>
            <a:r>
              <a:rPr lang="en-US" dirty="0" smtClean="0"/>
              <a:t>Programming in UE4</a:t>
            </a:r>
            <a:endParaRPr lang="en-US" dirty="0"/>
          </a:p>
        </p:txBody>
      </p:sp>
      <p:sp>
        <p:nvSpPr>
          <p:cNvPr id="9" name="Subtitle 2"/>
          <p:cNvSpPr>
            <a:spLocks noGrp="1"/>
          </p:cNvSpPr>
          <p:nvPr>
            <p:ph type="subTitle" idx="1"/>
          </p:nvPr>
        </p:nvSpPr>
        <p:spPr>
          <a:xfrm>
            <a:off x="762000" y="1657350"/>
            <a:ext cx="7696200" cy="914400"/>
          </a:xfrm>
        </p:spPr>
        <p:txBody>
          <a:bodyPr>
            <a:normAutofit/>
          </a:bodyPr>
          <a:lstStyle/>
          <a:p>
            <a:r>
              <a:rPr lang="en-US" dirty="0" smtClean="0"/>
              <a:t>A Quick Orientation for Coders</a:t>
            </a:r>
          </a:p>
        </p:txBody>
      </p:sp>
      <p:sp>
        <p:nvSpPr>
          <p:cNvPr id="11" name="Subtitle 2"/>
          <p:cNvSpPr txBox="1">
            <a:spLocks/>
          </p:cNvSpPr>
          <p:nvPr/>
        </p:nvSpPr>
        <p:spPr>
          <a:xfrm>
            <a:off x="533400" y="3486150"/>
            <a:ext cx="80772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lumMod val="85000"/>
                  </a:schemeClr>
                </a:solidFill>
                <a:latin typeface="Eurostile"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Eurostil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Eurostil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err="1" smtClean="0"/>
              <a:t>Gerke</a:t>
            </a:r>
            <a:r>
              <a:rPr lang="en-US" sz="2000" dirty="0" smtClean="0"/>
              <a:t> Max </a:t>
            </a:r>
            <a:r>
              <a:rPr lang="en-US" sz="2000" dirty="0" err="1" smtClean="0"/>
              <a:t>Preussner</a:t>
            </a:r>
            <a:endParaRPr lang="en-US" sz="2000" dirty="0" smtClean="0"/>
          </a:p>
          <a:p>
            <a:r>
              <a:rPr lang="en-US" sz="1400" dirty="0" smtClean="0"/>
              <a:t>max.preussner@epicgames.com</a:t>
            </a:r>
          </a:p>
        </p:txBody>
      </p:sp>
    </p:spTree>
    <p:extLst>
      <p:ext uri="{BB962C8B-B14F-4D97-AF65-F5344CB8AC3E}">
        <p14:creationId xmlns:p14="http://schemas.microsoft.com/office/powerpoint/2010/main" val="76833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Common Blockers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Compiling</a:t>
            </a:r>
            <a:endParaRPr lang="en-US" sz="2400" dirty="0">
              <a:solidFill>
                <a:schemeClr val="tx1">
                  <a:lumMod val="50000"/>
                  <a:lumOff val="50000"/>
                </a:schemeClr>
              </a:solidFill>
            </a:endParaRPr>
          </a:p>
          <a:p>
            <a:pPr marL="0" indent="0">
              <a:buNone/>
            </a:pPr>
            <a:r>
              <a:rPr lang="en-US" sz="2400" dirty="0" smtClean="0">
                <a:solidFill>
                  <a:schemeClr val="bg1">
                    <a:lumMod val="95000"/>
                  </a:schemeClr>
                </a:solidFill>
              </a:rPr>
              <a:t>Acronyms</a:t>
            </a:r>
          </a:p>
          <a:p>
            <a:pPr marL="0" indent="0">
              <a:buNone/>
            </a:pPr>
            <a:r>
              <a:rPr lang="en-US" sz="2400" dirty="0" smtClean="0">
                <a:solidFill>
                  <a:schemeClr val="tx1">
                    <a:lumMod val="50000"/>
                    <a:lumOff val="50000"/>
                  </a:schemeClr>
                </a:solidFill>
              </a:rPr>
              <a:t>Entry Point</a:t>
            </a:r>
          </a:p>
        </p:txBody>
      </p:sp>
      <p:sp>
        <p:nvSpPr>
          <p:cNvPr id="4" name="Content Placeholder 2"/>
          <p:cNvSpPr txBox="1">
            <a:spLocks/>
          </p:cNvSpPr>
          <p:nvPr/>
        </p:nvSpPr>
        <p:spPr>
          <a:xfrm>
            <a:off x="2590800" y="1200150"/>
            <a:ext cx="6096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Acronym Soup…</a:t>
            </a:r>
          </a:p>
          <a:p>
            <a:r>
              <a:rPr lang="en-US" sz="1800" dirty="0" smtClean="0">
                <a:solidFill>
                  <a:schemeClr val="bg1">
                    <a:lumMod val="75000"/>
                  </a:schemeClr>
                </a:solidFill>
              </a:rPr>
              <a:t>UBT – Unreal Build Tool</a:t>
            </a:r>
          </a:p>
          <a:p>
            <a:r>
              <a:rPr lang="en-US" sz="1800" dirty="0" smtClean="0">
                <a:solidFill>
                  <a:schemeClr val="bg1">
                    <a:lumMod val="75000"/>
                  </a:schemeClr>
                </a:solidFill>
              </a:rPr>
              <a:t>UHT – Unreal Header Tool</a:t>
            </a:r>
          </a:p>
          <a:p>
            <a:r>
              <a:rPr lang="en-US" sz="1800" dirty="0" smtClean="0">
                <a:solidFill>
                  <a:schemeClr val="bg1">
                    <a:lumMod val="75000"/>
                  </a:schemeClr>
                </a:solidFill>
              </a:rPr>
              <a:t>UAT – Unreal Automation Tool</a:t>
            </a:r>
          </a:p>
          <a:p>
            <a:r>
              <a:rPr lang="en-US" sz="1800" dirty="0" smtClean="0">
                <a:solidFill>
                  <a:schemeClr val="bg1">
                    <a:lumMod val="75000"/>
                  </a:schemeClr>
                </a:solidFill>
              </a:rPr>
              <a:t>UFE – Unreal Frontend</a:t>
            </a:r>
          </a:p>
          <a:p>
            <a:r>
              <a:rPr lang="en-US" sz="1800" dirty="0" smtClean="0">
                <a:solidFill>
                  <a:schemeClr val="bg1">
                    <a:lumMod val="75000"/>
                  </a:schemeClr>
                </a:solidFill>
              </a:rPr>
              <a:t>BP – Blueprint</a:t>
            </a:r>
          </a:p>
          <a:p>
            <a:r>
              <a:rPr lang="en-US" sz="1800" dirty="0" smtClean="0">
                <a:solidFill>
                  <a:schemeClr val="bg1">
                    <a:lumMod val="75000"/>
                  </a:schemeClr>
                </a:solidFill>
              </a:rPr>
              <a:t>CDO – Class Default Object</a:t>
            </a:r>
          </a:p>
          <a:p>
            <a:r>
              <a:rPr lang="en-US" sz="1800" dirty="0" smtClean="0">
                <a:solidFill>
                  <a:schemeClr val="bg1">
                    <a:lumMod val="75000"/>
                  </a:schemeClr>
                </a:solidFill>
              </a:rPr>
              <a:t>INI – Text Based Configuration File</a:t>
            </a:r>
          </a:p>
          <a:p>
            <a:r>
              <a:rPr lang="en-US" sz="1800" dirty="0" smtClean="0">
                <a:solidFill>
                  <a:schemeClr val="bg1">
                    <a:lumMod val="75000"/>
                  </a:schemeClr>
                </a:solidFill>
              </a:rPr>
              <a:t>etc.</a:t>
            </a:r>
          </a:p>
        </p:txBody>
      </p:sp>
    </p:spTree>
    <p:extLst>
      <p:ext uri="{BB962C8B-B14F-4D97-AF65-F5344CB8AC3E}">
        <p14:creationId xmlns:p14="http://schemas.microsoft.com/office/powerpoint/2010/main" val="66524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Common Blockers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Compiling</a:t>
            </a:r>
            <a:endParaRPr lang="en-US" sz="2400" dirty="0">
              <a:solidFill>
                <a:schemeClr val="tx1">
                  <a:lumMod val="50000"/>
                  <a:lumOff val="50000"/>
                </a:schemeClr>
              </a:solidFill>
            </a:endParaRPr>
          </a:p>
          <a:p>
            <a:pPr marL="0" indent="0">
              <a:buNone/>
            </a:pPr>
            <a:r>
              <a:rPr lang="en-US" sz="2400" dirty="0" smtClean="0">
                <a:solidFill>
                  <a:schemeClr val="bg1">
                    <a:lumMod val="95000"/>
                  </a:schemeClr>
                </a:solidFill>
              </a:rPr>
              <a:t>Acronyms</a:t>
            </a:r>
          </a:p>
          <a:p>
            <a:pPr marL="0" indent="0">
              <a:buNone/>
            </a:pPr>
            <a:r>
              <a:rPr lang="en-US" sz="2400" dirty="0" smtClean="0">
                <a:solidFill>
                  <a:schemeClr val="tx1">
                    <a:lumMod val="50000"/>
                    <a:lumOff val="50000"/>
                  </a:schemeClr>
                </a:solidFill>
              </a:rPr>
              <a:t>Entry Point</a:t>
            </a:r>
          </a:p>
        </p:txBody>
      </p:sp>
      <p:sp>
        <p:nvSpPr>
          <p:cNvPr id="4" name="Content Placeholder 2"/>
          <p:cNvSpPr txBox="1">
            <a:spLocks/>
          </p:cNvSpPr>
          <p:nvPr/>
        </p:nvSpPr>
        <p:spPr>
          <a:xfrm>
            <a:off x="2590800" y="1200150"/>
            <a:ext cx="6096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 and Code Names, too!</a:t>
            </a:r>
          </a:p>
          <a:p>
            <a:r>
              <a:rPr lang="en-US" sz="1800" dirty="0"/>
              <a:t>Cascade</a:t>
            </a:r>
            <a:r>
              <a:rPr lang="en-US" sz="1800" dirty="0">
                <a:solidFill>
                  <a:schemeClr val="bg1">
                    <a:lumMod val="75000"/>
                  </a:schemeClr>
                </a:solidFill>
              </a:rPr>
              <a:t> – Particle System Editing Tool</a:t>
            </a:r>
          </a:p>
          <a:p>
            <a:r>
              <a:rPr lang="en-US" sz="1800" dirty="0" smtClean="0">
                <a:solidFill>
                  <a:schemeClr val="bg1">
                    <a:lumMod val="75000"/>
                  </a:schemeClr>
                </a:solidFill>
              </a:rPr>
              <a:t>Cooking – Process of optimizing game content</a:t>
            </a:r>
          </a:p>
          <a:p>
            <a:r>
              <a:rPr lang="en-US" sz="1800" dirty="0" err="1" smtClean="0">
                <a:solidFill>
                  <a:schemeClr val="bg1">
                    <a:lumMod val="75000"/>
                  </a:schemeClr>
                </a:solidFill>
              </a:rPr>
              <a:t>Lightmass</a:t>
            </a:r>
            <a:r>
              <a:rPr lang="en-US" sz="1800" dirty="0" smtClean="0">
                <a:solidFill>
                  <a:schemeClr val="bg1">
                    <a:lumMod val="75000"/>
                  </a:schemeClr>
                </a:solidFill>
              </a:rPr>
              <a:t> – Pre-computed Global </a:t>
            </a:r>
            <a:r>
              <a:rPr lang="en-US" sz="1800" dirty="0" err="1" smtClean="0">
                <a:solidFill>
                  <a:schemeClr val="bg1">
                    <a:lumMod val="75000"/>
                  </a:schemeClr>
                </a:solidFill>
              </a:rPr>
              <a:t>Illuminaton</a:t>
            </a:r>
            <a:endParaRPr lang="en-US" sz="1800" dirty="0" smtClean="0">
              <a:solidFill>
                <a:schemeClr val="bg1">
                  <a:lumMod val="75000"/>
                </a:schemeClr>
              </a:solidFill>
            </a:endParaRPr>
          </a:p>
          <a:p>
            <a:r>
              <a:rPr lang="en-US" sz="1800" dirty="0">
                <a:solidFill>
                  <a:schemeClr val="bg1">
                    <a:lumMod val="75000"/>
                  </a:schemeClr>
                </a:solidFill>
              </a:rPr>
              <a:t>Matinee – In-game </a:t>
            </a:r>
            <a:r>
              <a:rPr lang="en-US" sz="1800" dirty="0" err="1">
                <a:solidFill>
                  <a:schemeClr val="bg1">
                    <a:lumMod val="75000"/>
                  </a:schemeClr>
                </a:solidFill>
              </a:rPr>
              <a:t>Cinematics</a:t>
            </a:r>
            <a:r>
              <a:rPr lang="en-US" sz="1800" dirty="0">
                <a:solidFill>
                  <a:schemeClr val="bg1">
                    <a:lumMod val="75000"/>
                  </a:schemeClr>
                </a:solidFill>
              </a:rPr>
              <a:t> Tool</a:t>
            </a:r>
          </a:p>
          <a:p>
            <a:r>
              <a:rPr lang="en-US" sz="1800" dirty="0" smtClean="0">
                <a:solidFill>
                  <a:schemeClr val="bg1">
                    <a:lumMod val="75000"/>
                  </a:schemeClr>
                </a:solidFill>
              </a:rPr>
              <a:t>Persona – Animation Editing Tool</a:t>
            </a:r>
          </a:p>
          <a:p>
            <a:r>
              <a:rPr lang="en-US" sz="1800" dirty="0" err="1">
                <a:solidFill>
                  <a:schemeClr val="bg1">
                    <a:lumMod val="75000"/>
                  </a:schemeClr>
                </a:solidFill>
              </a:rPr>
              <a:t>PhAT</a:t>
            </a:r>
            <a:r>
              <a:rPr lang="en-US" sz="1800" dirty="0">
                <a:solidFill>
                  <a:schemeClr val="bg1">
                    <a:lumMod val="75000"/>
                  </a:schemeClr>
                </a:solidFill>
              </a:rPr>
              <a:t> – Physics Asset Tool</a:t>
            </a:r>
          </a:p>
          <a:p>
            <a:r>
              <a:rPr lang="en-US" sz="1800" dirty="0" smtClean="0"/>
              <a:t>Swarm</a:t>
            </a:r>
            <a:r>
              <a:rPr lang="en-US" sz="1800" dirty="0" smtClean="0">
                <a:solidFill>
                  <a:schemeClr val="bg1">
                    <a:lumMod val="75000"/>
                  </a:schemeClr>
                </a:solidFill>
              </a:rPr>
              <a:t> – Distributed Computing Client</a:t>
            </a:r>
          </a:p>
          <a:p>
            <a:r>
              <a:rPr lang="en-US" sz="1800" dirty="0" smtClean="0">
                <a:solidFill>
                  <a:schemeClr val="bg1">
                    <a:lumMod val="75000"/>
                  </a:schemeClr>
                </a:solidFill>
              </a:rPr>
              <a:t>etc.</a:t>
            </a:r>
          </a:p>
        </p:txBody>
      </p:sp>
    </p:spTree>
    <p:extLst>
      <p:ext uri="{BB962C8B-B14F-4D97-AF65-F5344CB8AC3E}">
        <p14:creationId xmlns:p14="http://schemas.microsoft.com/office/powerpoint/2010/main" val="4025731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Common Blockers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Compiling</a:t>
            </a:r>
            <a:endParaRPr lang="en-US" sz="2400" dirty="0">
              <a:solidFill>
                <a:schemeClr val="tx1">
                  <a:lumMod val="50000"/>
                  <a:lumOff val="50000"/>
                </a:schemeClr>
              </a:solidFill>
            </a:endParaRPr>
          </a:p>
          <a:p>
            <a:pPr marL="0" indent="0">
              <a:buNone/>
            </a:pPr>
            <a:r>
              <a:rPr lang="en-US" sz="2400" dirty="0" smtClean="0">
                <a:solidFill>
                  <a:schemeClr val="tx1">
                    <a:lumMod val="50000"/>
                    <a:lumOff val="50000"/>
                  </a:schemeClr>
                </a:solidFill>
              </a:rPr>
              <a:t>Acronyms</a:t>
            </a:r>
          </a:p>
          <a:p>
            <a:pPr marL="0" indent="0">
              <a:buNone/>
            </a:pPr>
            <a:r>
              <a:rPr lang="en-US" sz="2400" dirty="0" smtClean="0">
                <a:solidFill>
                  <a:schemeClr val="bg1">
                    <a:lumMod val="95000"/>
                  </a:schemeClr>
                </a:solidFill>
              </a:rPr>
              <a:t>Entry Point</a:t>
            </a:r>
          </a:p>
        </p:txBody>
      </p:sp>
      <p:sp>
        <p:nvSpPr>
          <p:cNvPr id="4" name="Content Placeholder 2"/>
          <p:cNvSpPr txBox="1">
            <a:spLocks/>
          </p:cNvSpPr>
          <p:nvPr/>
        </p:nvSpPr>
        <p:spPr>
          <a:xfrm>
            <a:off x="2590800" y="1200150"/>
            <a:ext cx="60960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Where Is the Main Loop?</a:t>
            </a:r>
          </a:p>
          <a:p>
            <a:r>
              <a:rPr lang="en-US" sz="1800" dirty="0" smtClean="0">
                <a:solidFill>
                  <a:schemeClr val="bg1">
                    <a:lumMod val="75000"/>
                  </a:schemeClr>
                </a:solidFill>
              </a:rPr>
              <a:t>LaunchEngineLoop.cpp</a:t>
            </a:r>
          </a:p>
          <a:p>
            <a:r>
              <a:rPr lang="en-US" sz="1800" dirty="0" smtClean="0">
                <a:solidFill>
                  <a:schemeClr val="bg1">
                    <a:lumMod val="75000"/>
                  </a:schemeClr>
                </a:solidFill>
              </a:rPr>
              <a:t>It’s really complicated (and everybody hates it)</a:t>
            </a:r>
          </a:p>
          <a:p>
            <a:r>
              <a:rPr lang="en-US" sz="1800" dirty="0" smtClean="0">
                <a:solidFill>
                  <a:schemeClr val="bg1">
                    <a:lumMod val="75000"/>
                  </a:schemeClr>
                </a:solidFill>
              </a:rPr>
              <a:t>Please don’t bother with this – start with our tutorials!</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24150"/>
            <a:ext cx="4343400" cy="187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0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bg1">
                    <a:lumMod val="95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tx1">
                    <a:lumMod val="50000"/>
                    <a:lumOff val="50000"/>
                  </a:schemeClr>
                </a:solidFill>
              </a:rPr>
              <a:t>Basic </a:t>
            </a:r>
            <a:r>
              <a:rPr lang="en-US" sz="2400" dirty="0">
                <a:solidFill>
                  <a:schemeClr val="tx1">
                    <a:lumMod val="50000"/>
                    <a:lumOff val="50000"/>
                  </a:schemeClr>
                </a:solidFill>
              </a:rPr>
              <a:t>Types</a:t>
            </a:r>
          </a:p>
          <a:p>
            <a:pPr marL="0" indent="0">
              <a:buNone/>
            </a:pPr>
            <a:r>
              <a:rPr lang="en-US" sz="2400" dirty="0" smtClean="0">
                <a:solidFill>
                  <a:schemeClr val="tx1">
                    <a:lumMod val="50000"/>
                    <a:lumOff val="50000"/>
                  </a:schemeClr>
                </a:solidFill>
              </a:rPr>
              <a:t>Strings</a:t>
            </a:r>
          </a:p>
          <a:p>
            <a:pPr marL="0" indent="0">
              <a:buNone/>
            </a:pPr>
            <a:r>
              <a:rPr lang="en-US" sz="2400" dirty="0">
                <a:solidFill>
                  <a:schemeClr val="tx1">
                    <a:lumMod val="50000"/>
                    <a:lumOff val="50000"/>
                  </a:schemeClr>
                </a:solidFill>
              </a:rPr>
              <a:t>Macros</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We Use Prefixes for All Types</a:t>
            </a:r>
          </a:p>
          <a:p>
            <a:r>
              <a:rPr lang="en-US" sz="1800" dirty="0" smtClean="0">
                <a:solidFill>
                  <a:schemeClr val="bg1">
                    <a:lumMod val="75000"/>
                  </a:schemeClr>
                </a:solidFill>
              </a:rPr>
              <a:t>U – </a:t>
            </a:r>
            <a:r>
              <a:rPr lang="en-US" sz="1800" dirty="0" err="1" smtClean="0">
                <a:solidFill>
                  <a:schemeClr val="bg1">
                    <a:lumMod val="75000"/>
                  </a:schemeClr>
                </a:solidFill>
              </a:rPr>
              <a:t>UObject</a:t>
            </a:r>
            <a:r>
              <a:rPr lang="en-US" sz="1800" dirty="0" smtClean="0">
                <a:solidFill>
                  <a:schemeClr val="bg1">
                    <a:lumMod val="75000"/>
                  </a:schemeClr>
                </a:solidFill>
              </a:rPr>
              <a:t> </a:t>
            </a:r>
            <a:r>
              <a:rPr lang="en-US" sz="1800" dirty="0" err="1" smtClean="0">
                <a:solidFill>
                  <a:schemeClr val="bg1">
                    <a:lumMod val="75000"/>
                  </a:schemeClr>
                </a:solidFill>
              </a:rPr>
              <a:t>derrived</a:t>
            </a:r>
            <a:r>
              <a:rPr lang="en-US" sz="1800" dirty="0" smtClean="0">
                <a:solidFill>
                  <a:schemeClr val="bg1">
                    <a:lumMod val="75000"/>
                  </a:schemeClr>
                </a:solidFill>
              </a:rPr>
              <a:t> class, i.e. </a:t>
            </a:r>
            <a:r>
              <a:rPr lang="en-US" sz="1800" dirty="0" err="1" smtClean="0">
                <a:solidFill>
                  <a:schemeClr val="bg1">
                    <a:lumMod val="75000"/>
                  </a:schemeClr>
                </a:solidFill>
              </a:rPr>
              <a:t>UTexture</a:t>
            </a:r>
            <a:endParaRPr lang="en-US" sz="1800" dirty="0" smtClean="0">
              <a:solidFill>
                <a:schemeClr val="bg1">
                  <a:lumMod val="75000"/>
                </a:schemeClr>
              </a:solidFill>
            </a:endParaRPr>
          </a:p>
          <a:p>
            <a:r>
              <a:rPr lang="en-US" sz="1800" dirty="0" smtClean="0">
                <a:solidFill>
                  <a:schemeClr val="bg1">
                    <a:lumMod val="75000"/>
                  </a:schemeClr>
                </a:solidFill>
              </a:rPr>
              <a:t>A – </a:t>
            </a:r>
            <a:r>
              <a:rPr lang="en-US" sz="1800" dirty="0" err="1" smtClean="0">
                <a:solidFill>
                  <a:schemeClr val="bg1">
                    <a:lumMod val="75000"/>
                  </a:schemeClr>
                </a:solidFill>
              </a:rPr>
              <a:t>AActor</a:t>
            </a:r>
            <a:r>
              <a:rPr lang="en-US" sz="1800" dirty="0" smtClean="0">
                <a:solidFill>
                  <a:schemeClr val="bg1">
                    <a:lumMod val="75000"/>
                  </a:schemeClr>
                </a:solidFill>
              </a:rPr>
              <a:t> </a:t>
            </a:r>
            <a:r>
              <a:rPr lang="en-US" sz="1800" dirty="0" err="1" smtClean="0">
                <a:solidFill>
                  <a:schemeClr val="bg1">
                    <a:lumMod val="75000"/>
                  </a:schemeClr>
                </a:solidFill>
              </a:rPr>
              <a:t>derrived</a:t>
            </a:r>
            <a:r>
              <a:rPr lang="en-US" sz="1800" dirty="0" smtClean="0">
                <a:solidFill>
                  <a:schemeClr val="bg1">
                    <a:lumMod val="75000"/>
                  </a:schemeClr>
                </a:solidFill>
              </a:rPr>
              <a:t> class, i.e. </a:t>
            </a:r>
            <a:r>
              <a:rPr lang="en-US" sz="1800" dirty="0" err="1" smtClean="0">
                <a:solidFill>
                  <a:schemeClr val="bg1">
                    <a:lumMod val="75000"/>
                  </a:schemeClr>
                </a:solidFill>
              </a:rPr>
              <a:t>AGameMode</a:t>
            </a:r>
            <a:endParaRPr lang="en-US" sz="1800" dirty="0" smtClean="0">
              <a:solidFill>
                <a:schemeClr val="bg1">
                  <a:lumMod val="75000"/>
                </a:schemeClr>
              </a:solidFill>
            </a:endParaRPr>
          </a:p>
          <a:p>
            <a:r>
              <a:rPr lang="en-US" sz="1800" dirty="0" smtClean="0">
                <a:solidFill>
                  <a:schemeClr val="bg1">
                    <a:lumMod val="75000"/>
                  </a:schemeClr>
                </a:solidFill>
              </a:rPr>
              <a:t>F – All other classes and </a:t>
            </a:r>
            <a:r>
              <a:rPr lang="en-US" sz="1800" dirty="0" err="1" smtClean="0">
                <a:solidFill>
                  <a:schemeClr val="bg1">
                    <a:lumMod val="75000"/>
                  </a:schemeClr>
                </a:solidFill>
              </a:rPr>
              <a:t>structs</a:t>
            </a:r>
            <a:r>
              <a:rPr lang="en-US" sz="1800" dirty="0" smtClean="0">
                <a:solidFill>
                  <a:schemeClr val="bg1">
                    <a:lumMod val="75000"/>
                  </a:schemeClr>
                </a:solidFill>
              </a:rPr>
              <a:t>, i.e. </a:t>
            </a:r>
            <a:r>
              <a:rPr lang="en-US" sz="1800" dirty="0" err="1" smtClean="0">
                <a:solidFill>
                  <a:schemeClr val="bg1">
                    <a:lumMod val="75000"/>
                  </a:schemeClr>
                </a:solidFill>
              </a:rPr>
              <a:t>FName</a:t>
            </a:r>
            <a:r>
              <a:rPr lang="en-US" sz="1800" dirty="0" smtClean="0">
                <a:solidFill>
                  <a:schemeClr val="bg1">
                    <a:lumMod val="75000"/>
                  </a:schemeClr>
                </a:solidFill>
              </a:rPr>
              <a:t>, </a:t>
            </a:r>
            <a:r>
              <a:rPr lang="en-US" sz="1800" dirty="0" err="1" smtClean="0">
                <a:solidFill>
                  <a:schemeClr val="bg1">
                    <a:lumMod val="95000"/>
                  </a:schemeClr>
                </a:solidFill>
              </a:rPr>
              <a:t>FVector</a:t>
            </a:r>
            <a:endParaRPr lang="en-US" sz="1800" dirty="0" smtClean="0">
              <a:solidFill>
                <a:schemeClr val="bg1">
                  <a:lumMod val="95000"/>
                </a:schemeClr>
              </a:solidFill>
            </a:endParaRPr>
          </a:p>
          <a:p>
            <a:r>
              <a:rPr lang="en-US" sz="1800" dirty="0" smtClean="0">
                <a:solidFill>
                  <a:schemeClr val="bg1">
                    <a:lumMod val="75000"/>
                  </a:schemeClr>
                </a:solidFill>
              </a:rPr>
              <a:t>T – Template, i.e. </a:t>
            </a:r>
            <a:r>
              <a:rPr lang="en-US" sz="1800" dirty="0" err="1" smtClean="0">
                <a:solidFill>
                  <a:schemeClr val="bg1">
                    <a:lumMod val="75000"/>
                  </a:schemeClr>
                </a:solidFill>
              </a:rPr>
              <a:t>TArray</a:t>
            </a:r>
            <a:r>
              <a:rPr lang="en-US" sz="1800" dirty="0" smtClean="0">
                <a:solidFill>
                  <a:schemeClr val="bg1">
                    <a:lumMod val="75000"/>
                  </a:schemeClr>
                </a:solidFill>
              </a:rPr>
              <a:t>, </a:t>
            </a:r>
            <a:r>
              <a:rPr lang="en-US" sz="1800" dirty="0" err="1" smtClean="0">
                <a:solidFill>
                  <a:schemeClr val="bg1">
                    <a:lumMod val="75000"/>
                  </a:schemeClr>
                </a:solidFill>
              </a:rPr>
              <a:t>TMap</a:t>
            </a:r>
            <a:r>
              <a:rPr lang="en-US" sz="1800" dirty="0" smtClean="0">
                <a:solidFill>
                  <a:schemeClr val="bg1">
                    <a:lumMod val="75000"/>
                  </a:schemeClr>
                </a:solidFill>
              </a:rPr>
              <a:t>, </a:t>
            </a:r>
            <a:r>
              <a:rPr lang="en-US" sz="1800" dirty="0" err="1" smtClean="0">
                <a:solidFill>
                  <a:schemeClr val="bg1">
                    <a:lumMod val="75000"/>
                  </a:schemeClr>
                </a:solidFill>
              </a:rPr>
              <a:t>TQueue</a:t>
            </a:r>
            <a:endParaRPr lang="en-US" sz="1800" dirty="0" smtClean="0">
              <a:solidFill>
                <a:schemeClr val="bg1">
                  <a:lumMod val="75000"/>
                </a:schemeClr>
              </a:solidFill>
            </a:endParaRPr>
          </a:p>
          <a:p>
            <a:r>
              <a:rPr lang="en-US" sz="1800" dirty="0" smtClean="0">
                <a:solidFill>
                  <a:schemeClr val="bg1">
                    <a:lumMod val="75000"/>
                  </a:schemeClr>
                </a:solidFill>
              </a:rPr>
              <a:t>I – Interface class, i.e. </a:t>
            </a:r>
            <a:r>
              <a:rPr lang="en-US" sz="1800" dirty="0" err="1" smtClean="0">
                <a:solidFill>
                  <a:schemeClr val="bg1">
                    <a:lumMod val="75000"/>
                  </a:schemeClr>
                </a:solidFill>
              </a:rPr>
              <a:t>ITransaction</a:t>
            </a:r>
            <a:endParaRPr lang="en-US" sz="1800" dirty="0" smtClean="0">
              <a:solidFill>
                <a:schemeClr val="bg1">
                  <a:lumMod val="75000"/>
                </a:schemeClr>
              </a:solidFill>
            </a:endParaRPr>
          </a:p>
          <a:p>
            <a:r>
              <a:rPr lang="en-US" sz="1800" dirty="0" smtClean="0">
                <a:solidFill>
                  <a:schemeClr val="bg1">
                    <a:lumMod val="75000"/>
                  </a:schemeClr>
                </a:solidFill>
              </a:rPr>
              <a:t>E – Enumeration type, i.e. </a:t>
            </a:r>
            <a:r>
              <a:rPr lang="en-US" sz="1800" dirty="0" err="1" smtClean="0">
                <a:solidFill>
                  <a:schemeClr val="bg1">
                    <a:lumMod val="75000"/>
                  </a:schemeClr>
                </a:solidFill>
              </a:rPr>
              <a:t>ESelectionMode</a:t>
            </a:r>
            <a:endParaRPr lang="en-US" sz="1800" dirty="0" smtClean="0">
              <a:solidFill>
                <a:schemeClr val="bg1">
                  <a:lumMod val="75000"/>
                </a:schemeClr>
              </a:solidFill>
            </a:endParaRPr>
          </a:p>
          <a:p>
            <a:r>
              <a:rPr lang="en-US" sz="1800" dirty="0" smtClean="0">
                <a:solidFill>
                  <a:schemeClr val="bg1">
                    <a:lumMod val="75000"/>
                  </a:schemeClr>
                </a:solidFill>
              </a:rPr>
              <a:t>b – Boolean value, i.e. </a:t>
            </a:r>
            <a:r>
              <a:rPr lang="en-US" sz="1800" dirty="0" err="1" smtClean="0">
                <a:solidFill>
                  <a:schemeClr val="bg1">
                    <a:lumMod val="75000"/>
                  </a:schemeClr>
                </a:solidFill>
              </a:rPr>
              <a:t>bEnabled</a:t>
            </a:r>
            <a:endParaRPr lang="en-US" sz="1800" dirty="0" smtClean="0">
              <a:solidFill>
                <a:schemeClr val="bg1">
                  <a:lumMod val="75000"/>
                </a:schemeClr>
              </a:solidFill>
            </a:endParaRPr>
          </a:p>
          <a:p>
            <a:endParaRPr lang="en-US" sz="1800" dirty="0">
              <a:solidFill>
                <a:schemeClr val="bg1">
                  <a:lumMod val="75000"/>
                </a:schemeClr>
              </a:solidFill>
            </a:endParaRPr>
          </a:p>
          <a:p>
            <a:pPr marL="0" indent="0">
              <a:buNone/>
            </a:pPr>
            <a:r>
              <a:rPr lang="en-US" sz="1800" dirty="0" smtClean="0"/>
              <a:t>Everything in Unreal is Pascal Case (Upper Camel Case)</a:t>
            </a:r>
            <a:endParaRPr lang="en-US" sz="1800" dirty="0"/>
          </a:p>
          <a:p>
            <a:r>
              <a:rPr lang="en-US" sz="1800" dirty="0" smtClean="0">
                <a:solidFill>
                  <a:schemeClr val="bg1">
                    <a:lumMod val="75000"/>
                  </a:schemeClr>
                </a:solidFill>
              </a:rPr>
              <a:t>Function names and function parameters, too</a:t>
            </a:r>
          </a:p>
          <a:p>
            <a:r>
              <a:rPr lang="en-US" sz="1800" dirty="0" smtClean="0">
                <a:solidFill>
                  <a:schemeClr val="bg1">
                    <a:lumMod val="75000"/>
                  </a:schemeClr>
                </a:solidFill>
              </a:rPr>
              <a:t>Even local and loop variables!</a:t>
            </a:r>
          </a:p>
        </p:txBody>
      </p:sp>
    </p:spTree>
    <p:extLst>
      <p:ext uri="{BB962C8B-B14F-4D97-AF65-F5344CB8AC3E}">
        <p14:creationId xmlns:p14="http://schemas.microsoft.com/office/powerpoint/2010/main" val="155536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bg1">
                    <a:lumMod val="95000"/>
                  </a:schemeClr>
                </a:solidFill>
              </a:rPr>
              <a:t>UObjects</a:t>
            </a:r>
            <a:endParaRPr lang="en-US" sz="2400" dirty="0">
              <a:solidFill>
                <a:schemeClr val="tx1">
                  <a:lumMod val="50000"/>
                  <a:lumOff val="50000"/>
                </a:schemeClr>
              </a:solidFill>
            </a:endParaRPr>
          </a:p>
          <a:p>
            <a:pPr marL="0" indent="0">
              <a:buNone/>
            </a:pPr>
            <a:r>
              <a:rPr lang="en-US" sz="2400" dirty="0">
                <a:solidFill>
                  <a:schemeClr val="tx1">
                    <a:lumMod val="50000"/>
                    <a:lumOff val="50000"/>
                  </a:schemeClr>
                </a:solidFill>
              </a:rPr>
              <a:t>Basic Types</a:t>
            </a:r>
          </a:p>
          <a:p>
            <a:pPr marL="0" indent="0">
              <a:buNone/>
            </a:pPr>
            <a:r>
              <a:rPr lang="en-US" sz="2400" dirty="0" smtClean="0">
                <a:solidFill>
                  <a:schemeClr val="tx1">
                    <a:lumMod val="50000"/>
                    <a:lumOff val="50000"/>
                  </a:schemeClr>
                </a:solidFill>
              </a:rPr>
              <a:t>Strings</a:t>
            </a:r>
          </a:p>
          <a:p>
            <a:pPr marL="0" indent="0">
              <a:buNone/>
            </a:pPr>
            <a:r>
              <a:rPr lang="en-US" sz="2400" dirty="0">
                <a:solidFill>
                  <a:schemeClr val="tx1">
                    <a:lumMod val="50000"/>
                    <a:lumOff val="50000"/>
                  </a:schemeClr>
                </a:solidFill>
              </a:rPr>
              <a:t>Macros</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smtClean="0"/>
              <a:t>UObjects</a:t>
            </a:r>
            <a:r>
              <a:rPr lang="en-US" sz="1800" dirty="0" smtClean="0"/>
              <a:t> Work Around Limitations in C++ </a:t>
            </a:r>
          </a:p>
          <a:p>
            <a:r>
              <a:rPr lang="en-US" sz="1800" dirty="0" smtClean="0">
                <a:solidFill>
                  <a:schemeClr val="bg1">
                    <a:lumMod val="75000"/>
                  </a:schemeClr>
                </a:solidFill>
              </a:rPr>
              <a:t>Run-time reflection of class properties and functions</a:t>
            </a:r>
          </a:p>
          <a:p>
            <a:r>
              <a:rPr lang="en-US" sz="1800" dirty="0" smtClean="0">
                <a:solidFill>
                  <a:schemeClr val="bg1">
                    <a:lumMod val="75000"/>
                  </a:schemeClr>
                </a:solidFill>
              </a:rPr>
              <a:t>Serialization from/to disk and over the network</a:t>
            </a:r>
          </a:p>
          <a:p>
            <a:r>
              <a:rPr lang="en-US" sz="1800" dirty="0" smtClean="0">
                <a:solidFill>
                  <a:schemeClr val="bg1">
                    <a:lumMod val="75000"/>
                  </a:schemeClr>
                </a:solidFill>
              </a:rPr>
              <a:t>Garbage collection</a:t>
            </a:r>
          </a:p>
          <a:p>
            <a:r>
              <a:rPr lang="en-US" sz="1800" dirty="0" smtClean="0">
                <a:solidFill>
                  <a:schemeClr val="bg1">
                    <a:lumMod val="75000"/>
                  </a:schemeClr>
                </a:solidFill>
              </a:rPr>
              <a:t>Meta data</a:t>
            </a:r>
          </a:p>
          <a:p>
            <a:r>
              <a:rPr lang="en-US" sz="1800" dirty="0" smtClean="0">
                <a:solidFill>
                  <a:schemeClr val="bg1">
                    <a:lumMod val="75000"/>
                  </a:schemeClr>
                </a:solidFill>
              </a:rPr>
              <a:t>Also: Blueprint integration</a:t>
            </a:r>
          </a:p>
          <a:p>
            <a:endParaRPr lang="en-US" sz="1800" dirty="0">
              <a:solidFill>
                <a:schemeClr val="bg1">
                  <a:lumMod val="75000"/>
                </a:schemeClr>
              </a:solidFill>
            </a:endParaRPr>
          </a:p>
          <a:p>
            <a:pPr marL="0" indent="0">
              <a:buNone/>
            </a:pPr>
            <a:r>
              <a:rPr lang="en-US" sz="1800" dirty="0" smtClean="0"/>
              <a:t>Decorate regular C++ Classes with Magic Macros</a:t>
            </a:r>
            <a:endParaRPr lang="en-US" sz="1800" dirty="0"/>
          </a:p>
          <a:p>
            <a:r>
              <a:rPr lang="en-US" sz="1800" dirty="0" smtClean="0">
                <a:solidFill>
                  <a:schemeClr val="bg1">
                    <a:lumMod val="75000"/>
                  </a:schemeClr>
                </a:solidFill>
              </a:rPr>
              <a:t>UCLASS – for class types</a:t>
            </a:r>
          </a:p>
          <a:p>
            <a:r>
              <a:rPr lang="en-US" sz="1800" dirty="0" smtClean="0">
                <a:solidFill>
                  <a:schemeClr val="bg1">
                    <a:lumMod val="75000"/>
                  </a:schemeClr>
                </a:solidFill>
              </a:rPr>
              <a:t>USTRUCT – for </a:t>
            </a:r>
            <a:r>
              <a:rPr lang="en-US" sz="1800" dirty="0" err="1" smtClean="0">
                <a:solidFill>
                  <a:schemeClr val="bg1">
                    <a:lumMod val="75000"/>
                  </a:schemeClr>
                </a:solidFill>
              </a:rPr>
              <a:t>struct</a:t>
            </a:r>
            <a:r>
              <a:rPr lang="en-US" sz="1800" dirty="0" smtClean="0">
                <a:solidFill>
                  <a:schemeClr val="bg1">
                    <a:lumMod val="75000"/>
                  </a:schemeClr>
                </a:solidFill>
              </a:rPr>
              <a:t> types</a:t>
            </a:r>
          </a:p>
          <a:p>
            <a:r>
              <a:rPr lang="en-US" sz="1800" dirty="0" smtClean="0">
                <a:solidFill>
                  <a:schemeClr val="bg1">
                    <a:lumMod val="75000"/>
                  </a:schemeClr>
                </a:solidFill>
              </a:rPr>
              <a:t>UFUNCTION – for class and </a:t>
            </a:r>
            <a:r>
              <a:rPr lang="en-US" sz="1800" dirty="0" err="1" smtClean="0">
                <a:solidFill>
                  <a:schemeClr val="bg1">
                    <a:lumMod val="75000"/>
                  </a:schemeClr>
                </a:solidFill>
              </a:rPr>
              <a:t>struct</a:t>
            </a:r>
            <a:r>
              <a:rPr lang="en-US" sz="1800" dirty="0" smtClean="0">
                <a:solidFill>
                  <a:schemeClr val="bg1">
                    <a:lumMod val="75000"/>
                  </a:schemeClr>
                </a:solidFill>
              </a:rPr>
              <a:t> member functions</a:t>
            </a:r>
          </a:p>
          <a:p>
            <a:r>
              <a:rPr lang="en-US" sz="1800" dirty="0" smtClean="0">
                <a:solidFill>
                  <a:schemeClr val="bg1">
                    <a:lumMod val="75000"/>
                  </a:schemeClr>
                </a:solidFill>
              </a:rPr>
              <a:t>UPROPERTY – for class and </a:t>
            </a:r>
            <a:r>
              <a:rPr lang="en-US" sz="1800" dirty="0" err="1" smtClean="0">
                <a:solidFill>
                  <a:schemeClr val="bg1">
                    <a:lumMod val="75000"/>
                  </a:schemeClr>
                </a:solidFill>
              </a:rPr>
              <a:t>struct</a:t>
            </a:r>
            <a:r>
              <a:rPr lang="en-US" sz="1800" dirty="0" smtClean="0">
                <a:solidFill>
                  <a:schemeClr val="bg1">
                    <a:lumMod val="75000"/>
                  </a:schemeClr>
                </a:solidFill>
              </a:rPr>
              <a:t> variables</a:t>
            </a:r>
          </a:p>
        </p:txBody>
      </p:sp>
    </p:spTree>
    <p:extLst>
      <p:ext uri="{BB962C8B-B14F-4D97-AF65-F5344CB8AC3E}">
        <p14:creationId xmlns:p14="http://schemas.microsoft.com/office/powerpoint/2010/main" val="471806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bg1">
                    <a:lumMod val="95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tx1">
                    <a:lumMod val="50000"/>
                    <a:lumOff val="50000"/>
                  </a:schemeClr>
                </a:solidFill>
              </a:rPr>
              <a:t>Basic Types</a:t>
            </a:r>
          </a:p>
          <a:p>
            <a:pPr marL="0" indent="0">
              <a:buNone/>
            </a:pPr>
            <a:r>
              <a:rPr lang="en-US" sz="2400" dirty="0" smtClean="0">
                <a:solidFill>
                  <a:schemeClr val="tx1">
                    <a:lumMod val="50000"/>
                    <a:lumOff val="50000"/>
                  </a:schemeClr>
                </a:solidFill>
              </a:rPr>
              <a:t>Strings</a:t>
            </a:r>
          </a:p>
          <a:p>
            <a:pPr marL="0" indent="0">
              <a:buNone/>
            </a:pPr>
            <a:r>
              <a:rPr lang="en-US" sz="2400" dirty="0">
                <a:solidFill>
                  <a:schemeClr val="tx1">
                    <a:lumMod val="50000"/>
                    <a:lumOff val="50000"/>
                  </a:schemeClr>
                </a:solidFill>
              </a:rPr>
              <a:t>Macros</a:t>
            </a:r>
            <a:endParaRPr lang="en-US" sz="2400" dirty="0" smtClean="0">
              <a:solidFill>
                <a:schemeClr val="tx1">
                  <a:lumMod val="50000"/>
                  <a:lumOff val="50000"/>
                </a:schemeClr>
              </a:solidFill>
            </a:endParaRPr>
          </a:p>
        </p:txBody>
      </p:sp>
      <p:sp>
        <p:nvSpPr>
          <p:cNvPr id="4" name="Content Placeholder 2"/>
          <p:cNvSpPr txBox="1">
            <a:spLocks/>
          </p:cNvSpPr>
          <p:nvPr/>
        </p:nvSpPr>
        <p:spPr>
          <a:xfrm>
            <a:off x="2590800" y="1200150"/>
            <a:ext cx="6096000" cy="3124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accent3">
                    <a:lumMod val="60000"/>
                    <a:lumOff val="40000"/>
                  </a:schemeClr>
                </a:solidFill>
              </a:rPr>
              <a:t>// </a:t>
            </a:r>
            <a:r>
              <a:rPr lang="en-US" sz="1800" dirty="0" smtClean="0">
                <a:solidFill>
                  <a:schemeClr val="accent3">
                    <a:lumMod val="60000"/>
                    <a:lumOff val="40000"/>
                  </a:schemeClr>
                </a:solidFill>
              </a:rPr>
              <a:t>Example (omitting some more advanced details)</a:t>
            </a:r>
            <a:endParaRPr lang="en-US" sz="1800" dirty="0">
              <a:solidFill>
                <a:schemeClr val="accent3">
                  <a:lumMod val="60000"/>
                  <a:lumOff val="40000"/>
                </a:schemeClr>
              </a:solidFill>
            </a:endParaRPr>
          </a:p>
          <a:p>
            <a:pPr marL="0" indent="0">
              <a:buNone/>
            </a:pPr>
            <a:endParaRPr lang="en-US" sz="1800" dirty="0" smtClean="0"/>
          </a:p>
          <a:p>
            <a:pPr marL="0" indent="0">
              <a:buNone/>
            </a:pPr>
            <a:r>
              <a:rPr lang="en-US" sz="1800" dirty="0" smtClean="0"/>
              <a:t>USTRUCT</a:t>
            </a:r>
            <a:r>
              <a:rPr lang="en-US" sz="1800" dirty="0" smtClean="0">
                <a:solidFill>
                  <a:schemeClr val="bg1">
                    <a:lumMod val="65000"/>
                  </a:schemeClr>
                </a:solidFill>
              </a:rPr>
              <a:t>()			</a:t>
            </a:r>
            <a:r>
              <a:rPr lang="en-US" sz="1800" dirty="0" smtClean="0">
                <a:solidFill>
                  <a:schemeClr val="accent3">
                    <a:lumMod val="60000"/>
                    <a:lumOff val="40000"/>
                  </a:schemeClr>
                </a:solidFill>
              </a:rPr>
              <a:t>// magic!</a:t>
            </a:r>
            <a:endParaRPr lang="en-US" sz="1800" dirty="0">
              <a:solidFill>
                <a:schemeClr val="bg1">
                  <a:lumMod val="65000"/>
                </a:schemeClr>
              </a:solidFill>
            </a:endParaRPr>
          </a:p>
          <a:p>
            <a:pPr marL="0" indent="0">
              <a:buNone/>
            </a:pPr>
            <a:r>
              <a:rPr lang="en-US" sz="1800" dirty="0" err="1">
                <a:solidFill>
                  <a:schemeClr val="tx2">
                    <a:lumMod val="40000"/>
                    <a:lumOff val="60000"/>
                  </a:schemeClr>
                </a:solidFill>
              </a:rPr>
              <a:t>struct</a:t>
            </a:r>
            <a:r>
              <a:rPr lang="en-US" sz="1800" dirty="0">
                <a:solidFill>
                  <a:schemeClr val="tx2">
                    <a:lumMod val="40000"/>
                    <a:lumOff val="60000"/>
                  </a:schemeClr>
                </a:solidFill>
              </a:rPr>
              <a:t> </a:t>
            </a:r>
            <a:r>
              <a:rPr lang="en-US" sz="1800" dirty="0" smtClean="0">
                <a:solidFill>
                  <a:schemeClr val="bg1">
                    <a:lumMod val="65000"/>
                  </a:schemeClr>
                </a:solidFill>
              </a:rPr>
              <a:t>FVector2D</a:t>
            </a:r>
            <a:endParaRPr lang="en-US" sz="1800" dirty="0">
              <a:solidFill>
                <a:schemeClr val="bg1">
                  <a:lumMod val="65000"/>
                </a:schemeClr>
              </a:solidFill>
            </a:endParaRPr>
          </a:p>
          <a:p>
            <a:pPr marL="0" indent="0">
              <a:buNone/>
            </a:pPr>
            <a:r>
              <a:rPr lang="en-US" sz="1800" dirty="0">
                <a:solidFill>
                  <a:schemeClr val="bg1">
                    <a:lumMod val="65000"/>
                  </a:schemeClr>
                </a:solidFill>
              </a:rPr>
              <a:t>{</a:t>
            </a:r>
          </a:p>
          <a:p>
            <a:pPr marL="0" indent="0">
              <a:buNone/>
            </a:pPr>
            <a:r>
              <a:rPr lang="en-US" sz="1800" dirty="0">
                <a:solidFill>
                  <a:schemeClr val="bg1">
                    <a:lumMod val="65000"/>
                  </a:schemeClr>
                </a:solidFill>
              </a:rPr>
              <a:t>	</a:t>
            </a:r>
            <a:r>
              <a:rPr lang="en-US" sz="1800" dirty="0"/>
              <a:t>UPROPERTY</a:t>
            </a:r>
            <a:r>
              <a:rPr lang="en-US" sz="1800" dirty="0" smtClean="0">
                <a:solidFill>
                  <a:schemeClr val="bg1">
                    <a:lumMod val="65000"/>
                  </a:schemeClr>
                </a:solidFill>
              </a:rPr>
              <a:t>()	</a:t>
            </a:r>
            <a:r>
              <a:rPr lang="en-US" sz="1800" dirty="0">
                <a:solidFill>
                  <a:schemeClr val="accent3">
                    <a:lumMod val="60000"/>
                    <a:lumOff val="40000"/>
                  </a:schemeClr>
                </a:solidFill>
              </a:rPr>
              <a:t> // magic!</a:t>
            </a:r>
            <a:endParaRPr lang="en-US" sz="1800" dirty="0">
              <a:solidFill>
                <a:schemeClr val="bg1">
                  <a:lumMod val="65000"/>
                </a:schemeClr>
              </a:solidFill>
            </a:endParaRPr>
          </a:p>
          <a:p>
            <a:pPr marL="0" indent="0">
              <a:buNone/>
            </a:pPr>
            <a:r>
              <a:rPr lang="en-US" sz="1800" dirty="0">
                <a:solidFill>
                  <a:schemeClr val="bg1">
                    <a:lumMod val="65000"/>
                  </a:schemeClr>
                </a:solidFill>
              </a:rPr>
              <a:t>	</a:t>
            </a:r>
            <a:r>
              <a:rPr lang="en-US" sz="1800" dirty="0">
                <a:solidFill>
                  <a:schemeClr val="tx2">
                    <a:lumMod val="40000"/>
                    <a:lumOff val="60000"/>
                  </a:schemeClr>
                </a:solidFill>
              </a:rPr>
              <a:t>float</a:t>
            </a:r>
            <a:r>
              <a:rPr lang="en-US" sz="1800" dirty="0">
                <a:solidFill>
                  <a:schemeClr val="bg1">
                    <a:lumMod val="65000"/>
                  </a:schemeClr>
                </a:solidFill>
              </a:rPr>
              <a:t> X;</a:t>
            </a:r>
          </a:p>
          <a:p>
            <a:pPr marL="0" indent="0">
              <a:buNone/>
            </a:pPr>
            <a:endParaRPr lang="en-US" sz="1800" dirty="0">
              <a:solidFill>
                <a:schemeClr val="bg1">
                  <a:lumMod val="65000"/>
                </a:schemeClr>
              </a:solidFill>
            </a:endParaRPr>
          </a:p>
          <a:p>
            <a:pPr marL="0" indent="0">
              <a:buNone/>
            </a:pPr>
            <a:r>
              <a:rPr lang="en-US" sz="1800" dirty="0">
                <a:solidFill>
                  <a:schemeClr val="bg1">
                    <a:lumMod val="65000"/>
                  </a:schemeClr>
                </a:solidFill>
              </a:rPr>
              <a:t>	</a:t>
            </a:r>
            <a:r>
              <a:rPr lang="en-US" sz="1800" dirty="0"/>
              <a:t>UPROPERTY</a:t>
            </a:r>
            <a:r>
              <a:rPr lang="en-US" sz="1800" dirty="0" smtClean="0">
                <a:solidFill>
                  <a:schemeClr val="bg1">
                    <a:lumMod val="65000"/>
                  </a:schemeClr>
                </a:solidFill>
              </a:rPr>
              <a:t>()	</a:t>
            </a:r>
            <a:r>
              <a:rPr lang="en-US" sz="1800" dirty="0">
                <a:solidFill>
                  <a:schemeClr val="accent3">
                    <a:lumMod val="60000"/>
                    <a:lumOff val="40000"/>
                  </a:schemeClr>
                </a:solidFill>
              </a:rPr>
              <a:t> // magic!</a:t>
            </a:r>
            <a:endParaRPr lang="en-US" sz="1800" dirty="0">
              <a:solidFill>
                <a:schemeClr val="bg1">
                  <a:lumMod val="65000"/>
                </a:schemeClr>
              </a:solidFill>
            </a:endParaRPr>
          </a:p>
          <a:p>
            <a:pPr marL="0" indent="0">
              <a:buNone/>
            </a:pPr>
            <a:r>
              <a:rPr lang="en-US" sz="1800" dirty="0">
                <a:solidFill>
                  <a:schemeClr val="bg1">
                    <a:lumMod val="65000"/>
                  </a:schemeClr>
                </a:solidFill>
              </a:rPr>
              <a:t>	</a:t>
            </a:r>
            <a:r>
              <a:rPr lang="en-US" sz="1800" dirty="0">
                <a:solidFill>
                  <a:schemeClr val="tx2">
                    <a:lumMod val="40000"/>
                    <a:lumOff val="60000"/>
                  </a:schemeClr>
                </a:solidFill>
              </a:rPr>
              <a:t>float</a:t>
            </a:r>
            <a:r>
              <a:rPr lang="en-US" sz="1800" dirty="0">
                <a:solidFill>
                  <a:schemeClr val="bg1">
                    <a:lumMod val="65000"/>
                  </a:schemeClr>
                </a:solidFill>
              </a:rPr>
              <a:t> Y;</a:t>
            </a:r>
          </a:p>
          <a:p>
            <a:pPr marL="0" indent="0">
              <a:buNone/>
            </a:pPr>
            <a:endParaRPr lang="en-US" sz="1800" dirty="0">
              <a:solidFill>
                <a:schemeClr val="bg1">
                  <a:lumMod val="65000"/>
                </a:schemeClr>
              </a:solidFill>
            </a:endParaRPr>
          </a:p>
          <a:p>
            <a:pPr marL="0" indent="0">
              <a:buNone/>
            </a:pPr>
            <a:r>
              <a:rPr lang="en-US" sz="1800" dirty="0">
                <a:solidFill>
                  <a:schemeClr val="bg1">
                    <a:lumMod val="65000"/>
                  </a:schemeClr>
                </a:solidFill>
              </a:rPr>
              <a:t>	</a:t>
            </a:r>
            <a:r>
              <a:rPr lang="en-US" sz="1800" dirty="0" smtClean="0"/>
              <a:t>UFUNCTION </a:t>
            </a:r>
            <a:r>
              <a:rPr lang="en-US" sz="1800" dirty="0" smtClean="0">
                <a:solidFill>
                  <a:schemeClr val="bg1">
                    <a:lumMod val="65000"/>
                  </a:schemeClr>
                </a:solidFill>
              </a:rPr>
              <a:t>()	</a:t>
            </a:r>
            <a:r>
              <a:rPr lang="en-US" sz="1800" dirty="0">
                <a:solidFill>
                  <a:schemeClr val="accent3">
                    <a:lumMod val="60000"/>
                    <a:lumOff val="40000"/>
                  </a:schemeClr>
                </a:solidFill>
              </a:rPr>
              <a:t> // magic!</a:t>
            </a:r>
            <a:endParaRPr lang="en-US" sz="1800" dirty="0">
              <a:solidFill>
                <a:schemeClr val="bg1">
                  <a:lumMod val="65000"/>
                </a:schemeClr>
              </a:solidFill>
            </a:endParaRPr>
          </a:p>
          <a:p>
            <a:pPr marL="0" indent="0">
              <a:buNone/>
            </a:pPr>
            <a:r>
              <a:rPr lang="en-US" sz="1800" dirty="0">
                <a:solidFill>
                  <a:schemeClr val="bg1">
                    <a:lumMod val="65000"/>
                  </a:schemeClr>
                </a:solidFill>
              </a:rPr>
              <a:t>	</a:t>
            </a:r>
            <a:r>
              <a:rPr lang="en-US" sz="1800" dirty="0">
                <a:solidFill>
                  <a:schemeClr val="tx2">
                    <a:lumMod val="40000"/>
                    <a:lumOff val="60000"/>
                  </a:schemeClr>
                </a:solidFill>
              </a:rPr>
              <a:t>float</a:t>
            </a:r>
            <a:r>
              <a:rPr lang="en-US" sz="1800" dirty="0">
                <a:solidFill>
                  <a:schemeClr val="bg1">
                    <a:lumMod val="65000"/>
                  </a:schemeClr>
                </a:solidFill>
              </a:rPr>
              <a:t> </a:t>
            </a:r>
            <a:r>
              <a:rPr lang="en-US" sz="1800" dirty="0" err="1" smtClean="0">
                <a:solidFill>
                  <a:schemeClr val="bg1">
                    <a:lumMod val="65000"/>
                  </a:schemeClr>
                </a:solidFill>
              </a:rPr>
              <a:t>GetLength</a:t>
            </a:r>
            <a:r>
              <a:rPr lang="en-US" sz="1800" dirty="0" smtClean="0">
                <a:solidFill>
                  <a:schemeClr val="bg1">
                    <a:lumMod val="65000"/>
                  </a:schemeClr>
                </a:solidFill>
              </a:rPr>
              <a:t>() </a:t>
            </a:r>
            <a:r>
              <a:rPr lang="en-US" sz="1800" dirty="0" err="1" smtClean="0">
                <a:solidFill>
                  <a:schemeClr val="tx2">
                    <a:lumMod val="40000"/>
                    <a:lumOff val="60000"/>
                  </a:schemeClr>
                </a:solidFill>
              </a:rPr>
              <a:t>const</a:t>
            </a:r>
            <a:r>
              <a:rPr lang="en-US" sz="1800" dirty="0" smtClean="0">
                <a:solidFill>
                  <a:schemeClr val="bg1">
                    <a:lumMod val="65000"/>
                  </a:schemeClr>
                </a:solidFill>
              </a:rPr>
              <a:t>;</a:t>
            </a:r>
            <a:endParaRPr lang="en-US" sz="1800" dirty="0">
              <a:solidFill>
                <a:schemeClr val="bg1">
                  <a:lumMod val="65000"/>
                </a:schemeClr>
              </a:solidFill>
            </a:endParaRPr>
          </a:p>
          <a:p>
            <a:pPr marL="0" indent="0">
              <a:buNone/>
            </a:pPr>
            <a:r>
              <a:rPr lang="en-US" sz="1800" dirty="0">
                <a:solidFill>
                  <a:schemeClr val="bg1">
                    <a:lumMod val="65000"/>
                  </a:schemeClr>
                </a:solidFill>
              </a:rPr>
              <a:t>};</a:t>
            </a:r>
            <a:endParaRPr lang="en-US" sz="1800" dirty="0" smtClean="0">
              <a:solidFill>
                <a:schemeClr val="bg1">
                  <a:lumMod val="65000"/>
                </a:schemeClr>
              </a:solidFill>
            </a:endParaRPr>
          </a:p>
        </p:txBody>
      </p:sp>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466" y="1200150"/>
            <a:ext cx="208546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627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bg1">
                    <a:lumMod val="95000"/>
                  </a:schemeClr>
                </a:solidFill>
              </a:rPr>
              <a:t>Basic Types</a:t>
            </a:r>
          </a:p>
          <a:p>
            <a:pPr marL="0" indent="0">
              <a:buNone/>
            </a:pPr>
            <a:r>
              <a:rPr lang="en-US" sz="2400" dirty="0" smtClean="0">
                <a:solidFill>
                  <a:schemeClr val="tx1">
                    <a:lumMod val="50000"/>
                    <a:lumOff val="50000"/>
                  </a:schemeClr>
                </a:solidFill>
              </a:rPr>
              <a:t>Strings</a:t>
            </a:r>
          </a:p>
          <a:p>
            <a:pPr marL="0" indent="0">
              <a:buNone/>
            </a:pPr>
            <a:r>
              <a:rPr lang="en-US" sz="2400" dirty="0" smtClean="0">
                <a:solidFill>
                  <a:schemeClr val="tx1">
                    <a:lumMod val="50000"/>
                    <a:lumOff val="50000"/>
                  </a:schemeClr>
                </a:solidFill>
              </a:rPr>
              <a:t>Macros</a:t>
            </a:r>
            <a:endParaRPr lang="en-US" sz="2400" dirty="0" smtClean="0">
              <a:solidFill>
                <a:schemeClr val="bg1">
                  <a:lumMod val="95000"/>
                </a:schemeClr>
              </a:solidFill>
            </a:endParaRPr>
          </a:p>
        </p:txBody>
      </p:sp>
      <p:sp>
        <p:nvSpPr>
          <p:cNvPr id="4" name="Content Placeholder 2"/>
          <p:cNvSpPr txBox="1">
            <a:spLocks/>
          </p:cNvSpPr>
          <p:nvPr/>
        </p:nvSpPr>
        <p:spPr>
          <a:xfrm>
            <a:off x="2590800" y="1200150"/>
            <a:ext cx="60960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Fundamental Types</a:t>
            </a:r>
            <a:endParaRPr lang="en-US" sz="1800" dirty="0"/>
          </a:p>
          <a:p>
            <a:r>
              <a:rPr lang="en-US" sz="1800" dirty="0">
                <a:solidFill>
                  <a:schemeClr val="bg1">
                    <a:lumMod val="75000"/>
                  </a:schemeClr>
                </a:solidFill>
              </a:rPr>
              <a:t>We don’t use C++ integer types (char, short, </a:t>
            </a:r>
            <a:r>
              <a:rPr lang="en-US" sz="1800" dirty="0" err="1">
                <a:solidFill>
                  <a:schemeClr val="bg1">
                    <a:lumMod val="75000"/>
                  </a:schemeClr>
                </a:solidFill>
              </a:rPr>
              <a:t>int</a:t>
            </a:r>
            <a:r>
              <a:rPr lang="en-US" sz="1800" dirty="0">
                <a:solidFill>
                  <a:schemeClr val="bg1">
                    <a:lumMod val="75000"/>
                  </a:schemeClr>
                </a:solidFill>
              </a:rPr>
              <a:t>, long, etc.) </a:t>
            </a:r>
            <a:endParaRPr lang="en-US" sz="1800" dirty="0" smtClean="0">
              <a:solidFill>
                <a:schemeClr val="bg1">
                  <a:lumMod val="75000"/>
                </a:schemeClr>
              </a:solidFill>
            </a:endParaRPr>
          </a:p>
          <a:p>
            <a:r>
              <a:rPr lang="en-US" sz="1800" dirty="0" smtClean="0">
                <a:solidFill>
                  <a:schemeClr val="bg1">
                    <a:lumMod val="75000"/>
                  </a:schemeClr>
                </a:solidFill>
              </a:rPr>
              <a:t>Custom </a:t>
            </a:r>
            <a:r>
              <a:rPr lang="en-US" sz="1800" dirty="0" err="1" smtClean="0">
                <a:solidFill>
                  <a:schemeClr val="bg1">
                    <a:lumMod val="75000"/>
                  </a:schemeClr>
                </a:solidFill>
              </a:rPr>
              <a:t>typedef’s</a:t>
            </a:r>
            <a:r>
              <a:rPr lang="en-US" sz="1800" dirty="0" smtClean="0">
                <a:solidFill>
                  <a:schemeClr val="bg1">
                    <a:lumMod val="75000"/>
                  </a:schemeClr>
                </a:solidFill>
              </a:rPr>
              <a:t> for </a:t>
            </a:r>
            <a:r>
              <a:rPr lang="en-US" sz="1800" dirty="0" err="1" smtClean="0">
                <a:solidFill>
                  <a:schemeClr val="bg1">
                    <a:lumMod val="75000"/>
                  </a:schemeClr>
                </a:solidFill>
              </a:rPr>
              <a:t>ints</a:t>
            </a:r>
            <a:r>
              <a:rPr lang="en-US" sz="1800" dirty="0" smtClean="0">
                <a:solidFill>
                  <a:schemeClr val="bg1">
                    <a:lumMod val="75000"/>
                  </a:schemeClr>
                </a:solidFill>
              </a:rPr>
              <a:t> &amp; strings in </a:t>
            </a:r>
            <a:r>
              <a:rPr lang="en-US" sz="1800" dirty="0" err="1" smtClean="0">
                <a:solidFill>
                  <a:schemeClr val="bg1">
                    <a:lumMod val="75000"/>
                  </a:schemeClr>
                </a:solidFill>
              </a:rPr>
              <a:t>GenericPlatform.h</a:t>
            </a:r>
            <a:r>
              <a:rPr lang="en-US" sz="1800" dirty="0" smtClean="0">
                <a:solidFill>
                  <a:schemeClr val="bg1">
                    <a:lumMod val="75000"/>
                  </a:schemeClr>
                </a:solidFill>
              </a:rPr>
              <a:t> (</a:t>
            </a:r>
            <a:r>
              <a:rPr lang="en-US" sz="1800" dirty="0" smtClean="0"/>
              <a:t>int32</a:t>
            </a:r>
            <a:r>
              <a:rPr lang="en-US" sz="1800" dirty="0" smtClean="0">
                <a:solidFill>
                  <a:schemeClr val="bg1">
                    <a:lumMod val="75000"/>
                  </a:schemeClr>
                </a:solidFill>
              </a:rPr>
              <a:t>, </a:t>
            </a:r>
            <a:r>
              <a:rPr lang="en-US" sz="1800" dirty="0" smtClean="0"/>
              <a:t>uint32</a:t>
            </a:r>
            <a:r>
              <a:rPr lang="en-US" sz="1800" dirty="0" smtClean="0">
                <a:solidFill>
                  <a:schemeClr val="bg1">
                    <a:lumMod val="75000"/>
                  </a:schemeClr>
                </a:solidFill>
              </a:rPr>
              <a:t>, </a:t>
            </a:r>
            <a:r>
              <a:rPr lang="en-US" sz="1800" dirty="0" smtClean="0"/>
              <a:t>uint64</a:t>
            </a:r>
            <a:r>
              <a:rPr lang="en-US" sz="1800" dirty="0" smtClean="0">
                <a:solidFill>
                  <a:schemeClr val="bg1">
                    <a:lumMod val="75000"/>
                  </a:schemeClr>
                </a:solidFill>
              </a:rPr>
              <a:t>, </a:t>
            </a:r>
            <a:r>
              <a:rPr lang="en-US" sz="1800" dirty="0" smtClean="0"/>
              <a:t>TCHAR</a:t>
            </a:r>
            <a:r>
              <a:rPr lang="en-US" sz="1800" dirty="0" smtClean="0">
                <a:solidFill>
                  <a:schemeClr val="bg1">
                    <a:lumMod val="75000"/>
                  </a:schemeClr>
                </a:solidFill>
              </a:rPr>
              <a:t>, </a:t>
            </a:r>
            <a:r>
              <a:rPr lang="en-US" sz="1800" dirty="0" smtClean="0"/>
              <a:t>ANSICHAR</a:t>
            </a:r>
            <a:r>
              <a:rPr lang="en-US" sz="1800" dirty="0" smtClean="0">
                <a:solidFill>
                  <a:schemeClr val="bg1">
                    <a:lumMod val="75000"/>
                  </a:schemeClr>
                </a:solidFill>
              </a:rPr>
              <a:t> etc.)</a:t>
            </a:r>
          </a:p>
          <a:p>
            <a:r>
              <a:rPr lang="en-US" sz="1800" dirty="0" smtClean="0">
                <a:solidFill>
                  <a:schemeClr val="bg1">
                    <a:lumMod val="75000"/>
                  </a:schemeClr>
                </a:solidFill>
              </a:rPr>
              <a:t>Numeric type traits in </a:t>
            </a:r>
            <a:r>
              <a:rPr lang="en-US" sz="1800" dirty="0" err="1" smtClean="0">
                <a:solidFill>
                  <a:schemeClr val="bg1">
                    <a:lumMod val="75000"/>
                  </a:schemeClr>
                </a:solidFill>
              </a:rPr>
              <a:t>NumericLimits.h</a:t>
            </a:r>
            <a:endParaRPr lang="en-US" sz="1800" dirty="0" smtClean="0">
              <a:solidFill>
                <a:schemeClr val="bg1">
                  <a:lumMod val="75000"/>
                </a:schemeClr>
              </a:solidFill>
            </a:endParaRPr>
          </a:p>
          <a:p>
            <a:pPr marL="0" indent="0">
              <a:buNone/>
            </a:pPr>
            <a:endParaRPr lang="en-US" sz="1800" dirty="0" smtClean="0">
              <a:solidFill>
                <a:schemeClr val="bg1">
                  <a:lumMod val="75000"/>
                </a:schemeClr>
              </a:solidFill>
            </a:endParaRPr>
          </a:p>
          <a:p>
            <a:pPr marL="0" indent="0">
              <a:buNone/>
            </a:pPr>
            <a:r>
              <a:rPr lang="en-US" sz="1800" dirty="0" smtClean="0"/>
              <a:t>Common Structures</a:t>
            </a:r>
            <a:endParaRPr lang="en-US" sz="1800" dirty="0"/>
          </a:p>
          <a:p>
            <a:r>
              <a:rPr lang="en-US" sz="1800" dirty="0" err="1" smtClean="0">
                <a:solidFill>
                  <a:schemeClr val="bg1">
                    <a:lumMod val="75000"/>
                  </a:schemeClr>
                </a:solidFill>
              </a:rPr>
              <a:t>FBox</a:t>
            </a:r>
            <a:r>
              <a:rPr lang="en-US" sz="1800" dirty="0" smtClean="0">
                <a:solidFill>
                  <a:schemeClr val="bg1">
                    <a:lumMod val="75000"/>
                  </a:schemeClr>
                </a:solidFill>
              </a:rPr>
              <a:t>, </a:t>
            </a:r>
            <a:r>
              <a:rPr lang="en-US" sz="1800" dirty="0" err="1" smtClean="0">
                <a:solidFill>
                  <a:schemeClr val="bg1">
                    <a:lumMod val="75000"/>
                  </a:schemeClr>
                </a:solidFill>
              </a:rPr>
              <a:t>FColor</a:t>
            </a:r>
            <a:r>
              <a:rPr lang="en-US" sz="1800" dirty="0" smtClean="0">
                <a:solidFill>
                  <a:schemeClr val="bg1">
                    <a:lumMod val="75000"/>
                  </a:schemeClr>
                </a:solidFill>
              </a:rPr>
              <a:t>, </a:t>
            </a:r>
            <a:r>
              <a:rPr lang="en-US" sz="1800" dirty="0" err="1" smtClean="0">
                <a:solidFill>
                  <a:schemeClr val="bg1">
                    <a:lumMod val="75000"/>
                  </a:schemeClr>
                </a:solidFill>
              </a:rPr>
              <a:t>FGuid</a:t>
            </a:r>
            <a:r>
              <a:rPr lang="en-US" sz="1800" dirty="0" smtClean="0">
                <a:solidFill>
                  <a:schemeClr val="bg1">
                    <a:lumMod val="75000"/>
                  </a:schemeClr>
                </a:solidFill>
              </a:rPr>
              <a:t>, </a:t>
            </a:r>
            <a:r>
              <a:rPr lang="en-US" sz="1800" dirty="0" err="1" smtClean="0">
                <a:solidFill>
                  <a:schemeClr val="bg1">
                    <a:lumMod val="75000"/>
                  </a:schemeClr>
                </a:solidFill>
              </a:rPr>
              <a:t>FVariant</a:t>
            </a:r>
            <a:r>
              <a:rPr lang="en-US" sz="1800" dirty="0" smtClean="0">
                <a:solidFill>
                  <a:schemeClr val="bg1">
                    <a:lumMod val="75000"/>
                  </a:schemeClr>
                </a:solidFill>
              </a:rPr>
              <a:t>, </a:t>
            </a:r>
            <a:r>
              <a:rPr lang="en-US" sz="1800" dirty="0" err="1" smtClean="0">
                <a:solidFill>
                  <a:schemeClr val="bg1">
                    <a:lumMod val="75000"/>
                  </a:schemeClr>
                </a:solidFill>
              </a:rPr>
              <a:t>FVector</a:t>
            </a:r>
            <a:r>
              <a:rPr lang="en-US" sz="1800" dirty="0" smtClean="0">
                <a:solidFill>
                  <a:schemeClr val="bg1">
                    <a:lumMod val="75000"/>
                  </a:schemeClr>
                </a:solidFill>
              </a:rPr>
              <a:t>, </a:t>
            </a:r>
            <a:r>
              <a:rPr lang="en-US" sz="1800" dirty="0" err="1" smtClean="0">
                <a:solidFill>
                  <a:schemeClr val="bg1">
                    <a:lumMod val="75000"/>
                  </a:schemeClr>
                </a:solidFill>
              </a:rPr>
              <a:t>TBigInt</a:t>
            </a:r>
            <a:r>
              <a:rPr lang="en-US" sz="1800" dirty="0" smtClean="0">
                <a:solidFill>
                  <a:schemeClr val="bg1">
                    <a:lumMod val="75000"/>
                  </a:schemeClr>
                </a:solidFill>
              </a:rPr>
              <a:t>, </a:t>
            </a:r>
            <a:r>
              <a:rPr lang="en-US" sz="1800" dirty="0" err="1" smtClean="0">
                <a:solidFill>
                  <a:schemeClr val="bg1">
                    <a:lumMod val="75000"/>
                  </a:schemeClr>
                </a:solidFill>
              </a:rPr>
              <a:t>TRange</a:t>
            </a:r>
            <a:endParaRPr lang="en-US" sz="1800" dirty="0" smtClean="0">
              <a:solidFill>
                <a:schemeClr val="bg1">
                  <a:lumMod val="75000"/>
                </a:schemeClr>
              </a:solidFill>
            </a:endParaRPr>
          </a:p>
          <a:p>
            <a:r>
              <a:rPr lang="en-US" sz="1800" dirty="0" smtClean="0">
                <a:solidFill>
                  <a:schemeClr val="bg1">
                    <a:lumMod val="75000"/>
                  </a:schemeClr>
                </a:solidFill>
              </a:rPr>
              <a:t>And many more in Core module</a:t>
            </a:r>
            <a:endParaRPr lang="en-US" sz="1800" dirty="0">
              <a:solidFill>
                <a:schemeClr val="bg1">
                  <a:lumMod val="75000"/>
                </a:schemeClr>
              </a:solidFill>
            </a:endParaRPr>
          </a:p>
        </p:txBody>
      </p:sp>
    </p:spTree>
    <p:extLst>
      <p:ext uri="{BB962C8B-B14F-4D97-AF65-F5344CB8AC3E}">
        <p14:creationId xmlns:p14="http://schemas.microsoft.com/office/powerpoint/2010/main" val="2167750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bg1">
                    <a:lumMod val="95000"/>
                  </a:schemeClr>
                </a:solidFill>
              </a:rPr>
              <a:t>Basic Types</a:t>
            </a:r>
          </a:p>
          <a:p>
            <a:pPr marL="0" indent="0">
              <a:buNone/>
            </a:pPr>
            <a:r>
              <a:rPr lang="en-US" sz="2400" dirty="0" smtClean="0">
                <a:solidFill>
                  <a:schemeClr val="tx1">
                    <a:lumMod val="50000"/>
                    <a:lumOff val="50000"/>
                  </a:schemeClr>
                </a:solidFill>
              </a:rPr>
              <a:t>Strings</a:t>
            </a:r>
          </a:p>
          <a:p>
            <a:pPr marL="0" indent="0">
              <a:buNone/>
            </a:pPr>
            <a:r>
              <a:rPr lang="en-US" sz="2400" dirty="0">
                <a:solidFill>
                  <a:schemeClr val="tx1">
                    <a:lumMod val="50000"/>
                    <a:lumOff val="50000"/>
                  </a:schemeClr>
                </a:solidFill>
              </a:rPr>
              <a:t>Macros</a:t>
            </a:r>
            <a:endParaRPr lang="en-US" sz="2400" dirty="0" smtClean="0">
              <a:solidFill>
                <a:schemeClr val="bg1">
                  <a:lumMod val="95000"/>
                </a:schemeClr>
              </a:solidFill>
            </a:endParaRPr>
          </a:p>
        </p:txBody>
      </p:sp>
      <p:sp>
        <p:nvSpPr>
          <p:cNvPr id="4" name="Content Placeholder 2"/>
          <p:cNvSpPr txBox="1">
            <a:spLocks/>
          </p:cNvSpPr>
          <p:nvPr/>
        </p:nvSpPr>
        <p:spPr>
          <a:xfrm>
            <a:off x="2590800" y="1200150"/>
            <a:ext cx="6096000" cy="32797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Containers</a:t>
            </a:r>
            <a:endParaRPr lang="en-US" sz="1800" dirty="0"/>
          </a:p>
          <a:p>
            <a:r>
              <a:rPr lang="en-US" sz="1800" dirty="0" err="1" smtClean="0"/>
              <a:t>TArray</a:t>
            </a:r>
            <a:r>
              <a:rPr lang="en-US" sz="1800" dirty="0" smtClean="0">
                <a:solidFill>
                  <a:schemeClr val="bg1">
                    <a:lumMod val="75000"/>
                  </a:schemeClr>
                </a:solidFill>
              </a:rPr>
              <a:t>, </a:t>
            </a:r>
            <a:r>
              <a:rPr lang="en-US" sz="1800" dirty="0" err="1" smtClean="0">
                <a:solidFill>
                  <a:schemeClr val="bg1">
                    <a:lumMod val="75000"/>
                  </a:schemeClr>
                </a:solidFill>
              </a:rPr>
              <a:t>TSparseArray</a:t>
            </a:r>
            <a:r>
              <a:rPr lang="en-US" sz="1800" dirty="0" smtClean="0">
                <a:solidFill>
                  <a:schemeClr val="bg1">
                    <a:lumMod val="75000"/>
                  </a:schemeClr>
                </a:solidFill>
              </a:rPr>
              <a:t> – Dynamic arrays</a:t>
            </a:r>
          </a:p>
          <a:p>
            <a:r>
              <a:rPr lang="en-US" sz="1800" dirty="0" err="1" smtClean="0">
                <a:solidFill>
                  <a:schemeClr val="bg1">
                    <a:lumMod val="75000"/>
                  </a:schemeClr>
                </a:solidFill>
              </a:rPr>
              <a:t>TLinkedList</a:t>
            </a:r>
            <a:r>
              <a:rPr lang="en-US" sz="1800" dirty="0" smtClean="0">
                <a:solidFill>
                  <a:schemeClr val="bg1">
                    <a:lumMod val="75000"/>
                  </a:schemeClr>
                </a:solidFill>
              </a:rPr>
              <a:t>, </a:t>
            </a:r>
            <a:r>
              <a:rPr lang="en-US" sz="1800" dirty="0" err="1" smtClean="0">
                <a:solidFill>
                  <a:schemeClr val="bg1">
                    <a:lumMod val="75000"/>
                  </a:schemeClr>
                </a:solidFill>
              </a:rPr>
              <a:t>TDoubleLinkedList</a:t>
            </a:r>
            <a:endParaRPr lang="en-US" sz="1800" dirty="0" smtClean="0">
              <a:solidFill>
                <a:schemeClr val="bg1">
                  <a:lumMod val="75000"/>
                </a:schemeClr>
              </a:solidFill>
            </a:endParaRPr>
          </a:p>
          <a:p>
            <a:r>
              <a:rPr lang="en-US" sz="1800" dirty="0" err="1" smtClean="0"/>
              <a:t>TMap</a:t>
            </a:r>
            <a:r>
              <a:rPr lang="en-US" sz="1800" dirty="0" smtClean="0"/>
              <a:t> </a:t>
            </a:r>
            <a:r>
              <a:rPr lang="en-US" sz="1800" dirty="0" smtClean="0">
                <a:solidFill>
                  <a:schemeClr val="bg1">
                    <a:lumMod val="75000"/>
                  </a:schemeClr>
                </a:solidFill>
              </a:rPr>
              <a:t>– Key-value hash table</a:t>
            </a:r>
          </a:p>
          <a:p>
            <a:r>
              <a:rPr lang="en-US" sz="1800" dirty="0" err="1" smtClean="0"/>
              <a:t>TQueue</a:t>
            </a:r>
            <a:r>
              <a:rPr lang="en-US" sz="1800" dirty="0" smtClean="0"/>
              <a:t> </a:t>
            </a:r>
            <a:r>
              <a:rPr lang="en-US" sz="1800" dirty="0" smtClean="0">
                <a:solidFill>
                  <a:schemeClr val="bg1">
                    <a:lumMod val="75000"/>
                  </a:schemeClr>
                </a:solidFill>
              </a:rPr>
              <a:t>– Lock free FIFO</a:t>
            </a:r>
          </a:p>
          <a:p>
            <a:r>
              <a:rPr lang="en-US" sz="1800" dirty="0" err="1" smtClean="0">
                <a:solidFill>
                  <a:schemeClr val="bg1">
                    <a:lumMod val="75000"/>
                  </a:schemeClr>
                </a:solidFill>
              </a:rPr>
              <a:t>TSet</a:t>
            </a:r>
            <a:r>
              <a:rPr lang="en-US" sz="1800" dirty="0" smtClean="0">
                <a:solidFill>
                  <a:schemeClr val="bg1">
                    <a:lumMod val="75000"/>
                  </a:schemeClr>
                </a:solidFill>
              </a:rPr>
              <a:t> – Unordered set (without duplicates)</a:t>
            </a:r>
          </a:p>
          <a:p>
            <a:r>
              <a:rPr lang="en-US" sz="1800" dirty="0" smtClean="0">
                <a:solidFill>
                  <a:schemeClr val="bg1">
                    <a:lumMod val="75000"/>
                  </a:schemeClr>
                </a:solidFill>
              </a:rPr>
              <a:t>And many more in Core module</a:t>
            </a:r>
          </a:p>
          <a:p>
            <a:pPr marL="0" indent="0">
              <a:buNone/>
            </a:pPr>
            <a:endParaRPr lang="en-US" sz="1800" dirty="0" smtClean="0">
              <a:solidFill>
                <a:schemeClr val="bg1">
                  <a:lumMod val="75000"/>
                </a:schemeClr>
              </a:solidFill>
            </a:endParaRPr>
          </a:p>
          <a:p>
            <a:pPr marL="0" indent="0">
              <a:buNone/>
            </a:pPr>
            <a:r>
              <a:rPr lang="en-US" sz="1800" dirty="0" smtClean="0"/>
              <a:t>Delegates</a:t>
            </a:r>
            <a:endParaRPr lang="en-US" sz="1800" dirty="0"/>
          </a:p>
          <a:p>
            <a:r>
              <a:rPr lang="en-US" sz="1800" dirty="0" smtClean="0">
                <a:solidFill>
                  <a:schemeClr val="bg1">
                    <a:lumMod val="75000"/>
                  </a:schemeClr>
                </a:solidFill>
              </a:rPr>
              <a:t>Unicast and multicast delegates</a:t>
            </a:r>
          </a:p>
          <a:p>
            <a:r>
              <a:rPr lang="en-US" sz="1800" dirty="0" smtClean="0">
                <a:solidFill>
                  <a:schemeClr val="bg1">
                    <a:lumMod val="75000"/>
                  </a:schemeClr>
                </a:solidFill>
              </a:rPr>
              <a:t>Also thread-safe variants…</a:t>
            </a:r>
            <a:endParaRPr lang="en-US" sz="1800" dirty="0">
              <a:solidFill>
                <a:schemeClr val="bg1">
                  <a:lumMod val="75000"/>
                </a:schemeClr>
              </a:solidFill>
            </a:endParaRP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87864"/>
            <a:ext cx="1828800"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600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bg1">
                    <a:lumMod val="95000"/>
                  </a:schemeClr>
                </a:solidFill>
              </a:rPr>
              <a:t>Basic Types</a:t>
            </a:r>
          </a:p>
          <a:p>
            <a:pPr marL="0" indent="0">
              <a:buNone/>
            </a:pPr>
            <a:r>
              <a:rPr lang="en-US" sz="2400" dirty="0" smtClean="0">
                <a:solidFill>
                  <a:schemeClr val="tx1">
                    <a:lumMod val="50000"/>
                    <a:lumOff val="50000"/>
                  </a:schemeClr>
                </a:solidFill>
              </a:rPr>
              <a:t>Strings</a:t>
            </a:r>
          </a:p>
          <a:p>
            <a:pPr marL="0" indent="0">
              <a:buNone/>
            </a:pPr>
            <a:r>
              <a:rPr lang="en-US" sz="2400" dirty="0">
                <a:solidFill>
                  <a:schemeClr val="tx1">
                    <a:lumMod val="50000"/>
                    <a:lumOff val="50000"/>
                  </a:schemeClr>
                </a:solidFill>
              </a:rPr>
              <a:t>Macros</a:t>
            </a:r>
          </a:p>
        </p:txBody>
      </p:sp>
      <p:sp>
        <p:nvSpPr>
          <p:cNvPr id="4" name="Content Placeholder 2"/>
          <p:cNvSpPr txBox="1">
            <a:spLocks/>
          </p:cNvSpPr>
          <p:nvPr/>
        </p:nvSpPr>
        <p:spPr>
          <a:xfrm>
            <a:off x="2590800" y="1200150"/>
            <a:ext cx="60960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Smart Pointers</a:t>
            </a:r>
            <a:endParaRPr lang="en-US" sz="1800" dirty="0"/>
          </a:p>
          <a:p>
            <a:r>
              <a:rPr lang="en-US" sz="1800" dirty="0" err="1" smtClean="0">
                <a:solidFill>
                  <a:schemeClr val="bg1">
                    <a:lumMod val="75000"/>
                  </a:schemeClr>
                </a:solidFill>
              </a:rPr>
              <a:t>TSharedPtr</a:t>
            </a:r>
            <a:r>
              <a:rPr lang="en-US" sz="1800" dirty="0" smtClean="0">
                <a:solidFill>
                  <a:schemeClr val="bg1">
                    <a:lumMod val="75000"/>
                  </a:schemeClr>
                </a:solidFill>
              </a:rPr>
              <a:t>, </a:t>
            </a:r>
            <a:r>
              <a:rPr lang="en-US" sz="1800" dirty="0" err="1" smtClean="0">
                <a:solidFill>
                  <a:schemeClr val="bg1">
                    <a:lumMod val="75000"/>
                  </a:schemeClr>
                </a:solidFill>
              </a:rPr>
              <a:t>TSharedRef</a:t>
            </a:r>
            <a:r>
              <a:rPr lang="en-US" sz="1800" dirty="0" smtClean="0">
                <a:solidFill>
                  <a:schemeClr val="bg1">
                    <a:lumMod val="75000"/>
                  </a:schemeClr>
                </a:solidFill>
              </a:rPr>
              <a:t> – for regular C++ objects</a:t>
            </a:r>
          </a:p>
          <a:p>
            <a:r>
              <a:rPr lang="en-US" sz="1800" dirty="0" err="1" smtClean="0">
                <a:solidFill>
                  <a:schemeClr val="bg1">
                    <a:lumMod val="75000"/>
                  </a:schemeClr>
                </a:solidFill>
              </a:rPr>
              <a:t>TWeakPtr</a:t>
            </a:r>
            <a:r>
              <a:rPr lang="en-US" sz="1800" dirty="0" smtClean="0">
                <a:solidFill>
                  <a:schemeClr val="bg1">
                    <a:lumMod val="75000"/>
                  </a:schemeClr>
                </a:solidFill>
              </a:rPr>
              <a:t> – for regular C++ objects</a:t>
            </a:r>
          </a:p>
          <a:p>
            <a:r>
              <a:rPr lang="en-US" sz="1800" dirty="0" err="1" smtClean="0">
                <a:solidFill>
                  <a:schemeClr val="bg1">
                    <a:lumMod val="75000"/>
                  </a:schemeClr>
                </a:solidFill>
              </a:rPr>
              <a:t>TWeakObjPtr</a:t>
            </a:r>
            <a:r>
              <a:rPr lang="en-US" sz="1800" dirty="0" smtClean="0">
                <a:solidFill>
                  <a:schemeClr val="bg1">
                    <a:lumMod val="75000"/>
                  </a:schemeClr>
                </a:solidFill>
              </a:rPr>
              <a:t> – for </a:t>
            </a:r>
            <a:r>
              <a:rPr lang="en-US" sz="1800" dirty="0" err="1" smtClean="0">
                <a:solidFill>
                  <a:schemeClr val="bg1">
                    <a:lumMod val="75000"/>
                  </a:schemeClr>
                </a:solidFill>
              </a:rPr>
              <a:t>UObjects</a:t>
            </a:r>
            <a:endParaRPr lang="en-US" sz="1800" dirty="0">
              <a:solidFill>
                <a:schemeClr val="bg1">
                  <a:lumMod val="75000"/>
                </a:schemeClr>
              </a:solidFill>
            </a:endParaRPr>
          </a:p>
          <a:p>
            <a:r>
              <a:rPr lang="en-US" sz="1800" dirty="0" err="1" smtClean="0">
                <a:solidFill>
                  <a:schemeClr val="bg1">
                    <a:lumMod val="75000"/>
                  </a:schemeClr>
                </a:solidFill>
              </a:rPr>
              <a:t>TAutoPtr</a:t>
            </a:r>
            <a:r>
              <a:rPr lang="en-US" sz="1800" dirty="0" smtClean="0">
                <a:solidFill>
                  <a:schemeClr val="bg1">
                    <a:lumMod val="75000"/>
                  </a:schemeClr>
                </a:solidFill>
              </a:rPr>
              <a:t>, </a:t>
            </a:r>
            <a:r>
              <a:rPr lang="en-US" sz="1800" dirty="0" err="1" smtClean="0">
                <a:solidFill>
                  <a:schemeClr val="bg1">
                    <a:lumMod val="75000"/>
                  </a:schemeClr>
                </a:solidFill>
              </a:rPr>
              <a:t>TScopedPtr</a:t>
            </a:r>
            <a:endParaRPr lang="en-US" sz="1800" dirty="0" smtClean="0">
              <a:solidFill>
                <a:schemeClr val="bg1">
                  <a:lumMod val="75000"/>
                </a:schemeClr>
              </a:solidFill>
            </a:endParaRPr>
          </a:p>
          <a:p>
            <a:r>
              <a:rPr lang="en-US" sz="1800" dirty="0" err="1" smtClean="0">
                <a:solidFill>
                  <a:schemeClr val="bg1">
                    <a:lumMod val="75000"/>
                  </a:schemeClr>
                </a:solidFill>
              </a:rPr>
              <a:t>TUniquePtr</a:t>
            </a:r>
            <a:endParaRPr lang="en-US" sz="1800" dirty="0" smtClean="0">
              <a:solidFill>
                <a:schemeClr val="bg1">
                  <a:lumMod val="75000"/>
                </a:schemeClr>
              </a:solidFill>
            </a:endParaRPr>
          </a:p>
          <a:p>
            <a:r>
              <a:rPr lang="en-US" sz="1800" dirty="0" smtClean="0">
                <a:solidFill>
                  <a:schemeClr val="bg1">
                    <a:lumMod val="75000"/>
                  </a:schemeClr>
                </a:solidFill>
              </a:rPr>
              <a:t>Similar to boost:: &amp; </a:t>
            </a:r>
            <a:r>
              <a:rPr lang="en-US" sz="1800" dirty="0" err="1" smtClean="0">
                <a:solidFill>
                  <a:schemeClr val="bg1">
                    <a:lumMod val="75000"/>
                  </a:schemeClr>
                </a:solidFill>
              </a:rPr>
              <a:t>std</a:t>
            </a:r>
            <a:r>
              <a:rPr lang="en-US" sz="1800" dirty="0" smtClean="0">
                <a:solidFill>
                  <a:schemeClr val="bg1">
                    <a:lumMod val="75000"/>
                  </a:schemeClr>
                </a:solidFill>
              </a:rPr>
              <a:t>:: implementations</a:t>
            </a:r>
          </a:p>
          <a:p>
            <a:r>
              <a:rPr lang="en-US" sz="1800" dirty="0" smtClean="0">
                <a:solidFill>
                  <a:schemeClr val="bg1">
                    <a:lumMod val="75000"/>
                  </a:schemeClr>
                </a:solidFill>
              </a:rPr>
              <a:t>Also thread-safe variants</a:t>
            </a:r>
          </a:p>
        </p:txBody>
      </p:sp>
    </p:spTree>
    <p:extLst>
      <p:ext uri="{BB962C8B-B14F-4D97-AF65-F5344CB8AC3E}">
        <p14:creationId xmlns:p14="http://schemas.microsoft.com/office/powerpoint/2010/main" val="2157608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tx1">
                    <a:lumMod val="50000"/>
                    <a:lumOff val="50000"/>
                  </a:schemeClr>
                </a:solidFill>
              </a:rPr>
              <a:t>Basic Types</a:t>
            </a:r>
          </a:p>
          <a:p>
            <a:pPr marL="0" indent="0">
              <a:buNone/>
            </a:pPr>
            <a:r>
              <a:rPr lang="en-US" sz="2400" dirty="0" smtClean="0">
                <a:solidFill>
                  <a:schemeClr val="bg1">
                    <a:lumMod val="95000"/>
                  </a:schemeClr>
                </a:solidFill>
              </a:rPr>
              <a:t>Strings</a:t>
            </a:r>
          </a:p>
          <a:p>
            <a:pPr marL="0" indent="0">
              <a:buNone/>
            </a:pPr>
            <a:r>
              <a:rPr lang="en-US" sz="2400" dirty="0">
                <a:solidFill>
                  <a:schemeClr val="tx1">
                    <a:lumMod val="50000"/>
                    <a:lumOff val="50000"/>
                  </a:schemeClr>
                </a:solidFill>
              </a:rPr>
              <a:t>Macros</a:t>
            </a:r>
            <a:endParaRPr lang="en-US" sz="2400" dirty="0" smtClean="0">
              <a:solidFill>
                <a:schemeClr val="bg1">
                  <a:lumMod val="95000"/>
                </a:schemeClr>
              </a:solidFill>
            </a:endParaRPr>
          </a:p>
        </p:txBody>
      </p:sp>
      <p:sp>
        <p:nvSpPr>
          <p:cNvPr id="4" name="Content Placeholder 2"/>
          <p:cNvSpPr txBox="1">
            <a:spLocks/>
          </p:cNvSpPr>
          <p:nvPr/>
        </p:nvSpPr>
        <p:spPr>
          <a:xfrm>
            <a:off x="2590800" y="1200150"/>
            <a:ext cx="61722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String Types</a:t>
            </a:r>
            <a:endParaRPr lang="en-US" sz="1800" dirty="0"/>
          </a:p>
          <a:p>
            <a:r>
              <a:rPr lang="en-US" sz="1800" dirty="0" err="1" smtClean="0">
                <a:solidFill>
                  <a:schemeClr val="bg1">
                    <a:lumMod val="75000"/>
                  </a:schemeClr>
                </a:solidFill>
              </a:rPr>
              <a:t>FString</a:t>
            </a:r>
            <a:r>
              <a:rPr lang="en-US" sz="1800" dirty="0" smtClean="0">
                <a:solidFill>
                  <a:schemeClr val="bg1">
                    <a:lumMod val="75000"/>
                  </a:schemeClr>
                </a:solidFill>
              </a:rPr>
              <a:t> – Regular string</a:t>
            </a:r>
          </a:p>
          <a:p>
            <a:r>
              <a:rPr lang="en-US" sz="1800" dirty="0" err="1" smtClean="0">
                <a:solidFill>
                  <a:schemeClr val="bg1">
                    <a:lumMod val="75000"/>
                  </a:schemeClr>
                </a:solidFill>
              </a:rPr>
              <a:t>FText</a:t>
            </a:r>
            <a:r>
              <a:rPr lang="en-US" sz="1800" dirty="0" smtClean="0">
                <a:solidFill>
                  <a:schemeClr val="bg1">
                    <a:lumMod val="75000"/>
                  </a:schemeClr>
                </a:solidFill>
              </a:rPr>
              <a:t> – Localized string, used heavily in Slate UI</a:t>
            </a:r>
          </a:p>
          <a:p>
            <a:r>
              <a:rPr lang="en-US" sz="1800" dirty="0" err="1" smtClean="0">
                <a:solidFill>
                  <a:schemeClr val="bg1">
                    <a:lumMod val="75000"/>
                  </a:schemeClr>
                </a:solidFill>
              </a:rPr>
              <a:t>FName</a:t>
            </a:r>
            <a:r>
              <a:rPr lang="en-US" sz="1800" dirty="0" smtClean="0">
                <a:solidFill>
                  <a:schemeClr val="bg1">
                    <a:lumMod val="75000"/>
                  </a:schemeClr>
                </a:solidFill>
              </a:rPr>
              <a:t> – String hash, used heavily in </a:t>
            </a:r>
            <a:r>
              <a:rPr lang="en-US" sz="1800" dirty="0" err="1" smtClean="0">
                <a:solidFill>
                  <a:schemeClr val="bg1">
                    <a:lumMod val="75000"/>
                  </a:schemeClr>
                </a:solidFill>
              </a:rPr>
              <a:t>UObjects</a:t>
            </a:r>
            <a:endParaRPr lang="en-US" sz="1800" dirty="0" smtClean="0">
              <a:solidFill>
                <a:schemeClr val="bg1">
                  <a:lumMod val="75000"/>
                </a:schemeClr>
              </a:solidFill>
            </a:endParaRPr>
          </a:p>
          <a:p>
            <a:pPr marL="0" indent="0">
              <a:buNone/>
            </a:pPr>
            <a:endParaRPr lang="en-US" sz="1800" dirty="0">
              <a:solidFill>
                <a:schemeClr val="bg1">
                  <a:lumMod val="75000"/>
                </a:schemeClr>
              </a:solidFill>
            </a:endParaRPr>
          </a:p>
          <a:p>
            <a:pPr marL="0" indent="0">
              <a:buNone/>
            </a:pPr>
            <a:r>
              <a:rPr lang="en-US" sz="1800" dirty="0" smtClean="0"/>
              <a:t>String Literals</a:t>
            </a:r>
            <a:endParaRPr lang="en-US" sz="1800" dirty="0"/>
          </a:p>
          <a:p>
            <a:r>
              <a:rPr lang="en-US" sz="1800" dirty="0" smtClean="0">
                <a:solidFill>
                  <a:schemeClr val="bg1">
                    <a:lumMod val="75000"/>
                  </a:schemeClr>
                </a:solidFill>
              </a:rPr>
              <a:t>TEXT() – Creates a regular string</a:t>
            </a:r>
            <a:br>
              <a:rPr lang="en-US" sz="1800" dirty="0" smtClean="0">
                <a:solidFill>
                  <a:schemeClr val="bg1">
                    <a:lumMod val="75000"/>
                  </a:schemeClr>
                </a:solidFill>
              </a:rPr>
            </a:br>
            <a:r>
              <a:rPr lang="en-US" sz="1800" dirty="0" smtClean="0">
                <a:solidFill>
                  <a:schemeClr val="bg1">
                    <a:lumMod val="75000"/>
                  </a:schemeClr>
                </a:solidFill>
              </a:rPr>
              <a:t>                           </a:t>
            </a:r>
            <a:r>
              <a:rPr lang="en-US" sz="1800" dirty="0" smtClean="0">
                <a:solidFill>
                  <a:schemeClr val="accent6">
                    <a:lumMod val="60000"/>
                    <a:lumOff val="40000"/>
                  </a:schemeClr>
                </a:solidFill>
              </a:rPr>
              <a:t>TEXT(“Hello”)</a:t>
            </a:r>
            <a:r>
              <a:rPr lang="en-US" sz="1800" dirty="0" smtClean="0">
                <a:solidFill>
                  <a:schemeClr val="bg1">
                    <a:lumMod val="75000"/>
                  </a:schemeClr>
                </a:solidFill>
              </a:rPr>
              <a:t>;</a:t>
            </a:r>
          </a:p>
          <a:p>
            <a:r>
              <a:rPr lang="en-US" sz="1800" dirty="0" smtClean="0">
                <a:solidFill>
                  <a:schemeClr val="bg1">
                    <a:lumMod val="75000"/>
                  </a:schemeClr>
                </a:solidFill>
              </a:rPr>
              <a:t>LOCTEXT() – Creates a localized string</a:t>
            </a:r>
            <a:br>
              <a:rPr lang="en-US" sz="1800" dirty="0" smtClean="0">
                <a:solidFill>
                  <a:schemeClr val="bg1">
                    <a:lumMod val="75000"/>
                  </a:schemeClr>
                </a:solidFill>
              </a:rPr>
            </a:br>
            <a:r>
              <a:rPr lang="en-US" sz="1800" dirty="0" smtClean="0">
                <a:solidFill>
                  <a:schemeClr val="bg1">
                    <a:lumMod val="75000"/>
                  </a:schemeClr>
                </a:solidFill>
              </a:rPr>
              <a:t>                           </a:t>
            </a:r>
            <a:r>
              <a:rPr lang="en-US" sz="1800" dirty="0" smtClean="0">
                <a:solidFill>
                  <a:schemeClr val="accent6">
                    <a:lumMod val="60000"/>
                    <a:lumOff val="40000"/>
                  </a:schemeClr>
                </a:solidFill>
              </a:rPr>
              <a:t>LOCTEXT(“Namespace”, “Name”, “Hello”)</a:t>
            </a:r>
            <a:r>
              <a:rPr lang="en-US" sz="1800" dirty="0" smtClean="0">
                <a:solidFill>
                  <a:schemeClr val="bg1">
                    <a:lumMod val="75000"/>
                  </a:schemeClr>
                </a:solidFill>
              </a:rPr>
              <a:t>;</a:t>
            </a:r>
            <a:endParaRPr lang="en-US" sz="1800" dirty="0">
              <a:solidFill>
                <a:schemeClr val="bg1">
                  <a:lumMod val="75000"/>
                </a:schemeClr>
              </a:solidFill>
            </a:endParaRPr>
          </a:p>
          <a:p>
            <a:r>
              <a:rPr lang="en-US" sz="1800" dirty="0" smtClean="0">
                <a:solidFill>
                  <a:schemeClr val="bg1">
                    <a:lumMod val="75000"/>
                  </a:schemeClr>
                </a:solidFill>
              </a:rPr>
              <a:t>NSLOCTEXT</a:t>
            </a:r>
            <a:r>
              <a:rPr lang="en-US" sz="1800" dirty="0">
                <a:solidFill>
                  <a:schemeClr val="bg1">
                    <a:lumMod val="75000"/>
                  </a:schemeClr>
                </a:solidFill>
              </a:rPr>
              <a:t>() – </a:t>
            </a:r>
            <a:r>
              <a:rPr lang="en-US" sz="1800" dirty="0" smtClean="0">
                <a:solidFill>
                  <a:schemeClr val="bg1">
                    <a:lumMod val="75000"/>
                  </a:schemeClr>
                </a:solidFill>
              </a:rPr>
              <a:t>LOCTEXT with scoped namespace</a:t>
            </a:r>
            <a:r>
              <a:rPr lang="en-US" sz="1800" dirty="0">
                <a:solidFill>
                  <a:schemeClr val="bg1">
                    <a:lumMod val="75000"/>
                  </a:schemeClr>
                </a:solidFill>
              </a:rPr>
              <a:t/>
            </a:r>
            <a:br>
              <a:rPr lang="en-US" sz="1800" dirty="0">
                <a:solidFill>
                  <a:schemeClr val="bg1">
                    <a:lumMod val="75000"/>
                  </a:schemeClr>
                </a:solidFill>
              </a:rPr>
            </a:br>
            <a:r>
              <a:rPr lang="en-US" sz="1800" dirty="0">
                <a:solidFill>
                  <a:schemeClr val="bg1">
                    <a:lumMod val="75000"/>
                  </a:schemeClr>
                </a:solidFill>
              </a:rPr>
              <a:t>                      </a:t>
            </a:r>
            <a:r>
              <a:rPr lang="en-US" sz="1800" dirty="0" smtClean="0">
                <a:solidFill>
                  <a:schemeClr val="bg1">
                    <a:lumMod val="75000"/>
                  </a:schemeClr>
                </a:solidFill>
              </a:rPr>
              <a:t>     </a:t>
            </a:r>
            <a:r>
              <a:rPr lang="en-US" sz="1800" dirty="0" smtClean="0">
                <a:solidFill>
                  <a:schemeClr val="accent6">
                    <a:lumMod val="60000"/>
                    <a:lumOff val="40000"/>
                  </a:schemeClr>
                </a:solidFill>
              </a:rPr>
              <a:t>NSLOCTEXT(“</a:t>
            </a:r>
            <a:r>
              <a:rPr lang="en-US" sz="1800" dirty="0">
                <a:solidFill>
                  <a:schemeClr val="accent6">
                    <a:lumMod val="60000"/>
                    <a:lumOff val="40000"/>
                  </a:schemeClr>
                </a:solidFill>
              </a:rPr>
              <a:t>Name”, “Hello</a:t>
            </a:r>
            <a:r>
              <a:rPr lang="en-US" sz="1800" dirty="0" smtClean="0">
                <a:solidFill>
                  <a:schemeClr val="accent6">
                    <a:lumMod val="60000"/>
                    <a:lumOff val="40000"/>
                  </a:schemeClr>
                </a:solidFill>
              </a:rPr>
              <a:t>”)</a:t>
            </a:r>
            <a:r>
              <a:rPr lang="en-US" sz="1800" dirty="0" smtClean="0">
                <a:solidFill>
                  <a:schemeClr val="bg1">
                    <a:lumMod val="75000"/>
                  </a:schemeClr>
                </a:solidFill>
              </a:rPr>
              <a:t>;</a:t>
            </a:r>
          </a:p>
          <a:p>
            <a:pPr marL="0" indent="0">
              <a:buNone/>
            </a:pPr>
            <a:endParaRPr lang="en-US" sz="1800" dirty="0">
              <a:solidFill>
                <a:schemeClr val="bg1">
                  <a:lumMod val="75000"/>
                </a:schemeClr>
              </a:solidFill>
            </a:endParaRPr>
          </a:p>
        </p:txBody>
      </p:sp>
      <p:pic>
        <p:nvPicPr>
          <p:cNvPr id="10243" name="Picture 3" descr="http://www.icompositions.com/music/uploads/541/28027cat_with_a_ball_of_st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167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4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Programming</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bg1">
                    <a:lumMod val="95000"/>
                  </a:schemeClr>
                </a:solidFill>
              </a:rPr>
              <a:t>Is Awesome</a:t>
            </a:r>
            <a:endParaRPr lang="en-US" sz="2400" dirty="0">
              <a:solidFill>
                <a:schemeClr val="bg1">
                  <a:lumMod val="95000"/>
                </a:schemeClr>
              </a:solidFill>
            </a:endParaRPr>
          </a:p>
          <a:p>
            <a:pPr marL="0" indent="0">
              <a:buNone/>
            </a:pPr>
            <a:r>
              <a:rPr lang="en-US" sz="2400" dirty="0" smtClean="0">
                <a:solidFill>
                  <a:schemeClr val="tx1">
                    <a:lumMod val="65000"/>
                    <a:lumOff val="35000"/>
                  </a:schemeClr>
                </a:solidFill>
              </a:rPr>
              <a:t>Sucks</a:t>
            </a:r>
          </a:p>
          <a:p>
            <a:pPr marL="0" indent="0">
              <a:buNone/>
            </a:pPr>
            <a:r>
              <a:rPr lang="en-US" sz="2400" dirty="0" smtClean="0">
                <a:solidFill>
                  <a:schemeClr val="tx1">
                    <a:lumMod val="65000"/>
                    <a:lumOff val="35000"/>
                  </a:schemeClr>
                </a:solidFill>
              </a:rPr>
              <a:t>But…</a:t>
            </a:r>
          </a:p>
        </p:txBody>
      </p:sp>
      <p:sp>
        <p:nvSpPr>
          <p:cNvPr id="4" name="Content Placeholder 2"/>
          <p:cNvSpPr txBox="1">
            <a:spLocks/>
          </p:cNvSpPr>
          <p:nvPr/>
        </p:nvSpPr>
        <p:spPr>
          <a:xfrm>
            <a:off x="2590800" y="1276350"/>
            <a:ext cx="60960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Because you can:</a:t>
            </a:r>
          </a:p>
          <a:p>
            <a:r>
              <a:rPr lang="en-US" sz="1800" dirty="0" smtClean="0">
                <a:solidFill>
                  <a:schemeClr val="bg1">
                    <a:lumMod val="75000"/>
                  </a:schemeClr>
                </a:solidFill>
              </a:rPr>
              <a:t>Create something from nothing</a:t>
            </a:r>
          </a:p>
          <a:p>
            <a:r>
              <a:rPr lang="en-US" sz="1800" dirty="0" smtClean="0">
                <a:solidFill>
                  <a:schemeClr val="bg1">
                    <a:lumMod val="75000"/>
                  </a:schemeClr>
                </a:solidFill>
              </a:rPr>
              <a:t>Bring dead matter to life</a:t>
            </a:r>
          </a:p>
          <a:p>
            <a:r>
              <a:rPr lang="en-US" sz="1800" dirty="0" smtClean="0">
                <a:solidFill>
                  <a:schemeClr val="bg1">
                    <a:lumMod val="75000"/>
                  </a:schemeClr>
                </a:solidFill>
              </a:rPr>
              <a:t>Improve the human condition</a:t>
            </a:r>
          </a:p>
          <a:p>
            <a:r>
              <a:rPr lang="en-US" sz="1800" dirty="0" smtClean="0">
                <a:solidFill>
                  <a:schemeClr val="bg1">
                    <a:lumMod val="75000"/>
                  </a:schemeClr>
                </a:solidFill>
              </a:rPr>
              <a:t>Impress your girl/boyfriend/cat</a:t>
            </a:r>
          </a:p>
          <a:p>
            <a:r>
              <a:rPr lang="en-US" sz="1800" dirty="0" smtClean="0">
                <a:solidFill>
                  <a:schemeClr val="bg1">
                    <a:lumMod val="75000"/>
                  </a:schemeClr>
                </a:solidFill>
              </a:rPr>
              <a:t>Make a good living in the process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54322"/>
            <a:ext cx="2667000" cy="215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836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tx1">
                  <a:lumMod val="50000"/>
                  <a:lumOff val="50000"/>
                </a:schemeClr>
              </a:solidFill>
            </a:endParaRPr>
          </a:p>
          <a:p>
            <a:pPr marL="0" indent="0">
              <a:buNone/>
            </a:pPr>
            <a:r>
              <a:rPr lang="en-US" sz="2400" dirty="0" smtClean="0">
                <a:solidFill>
                  <a:schemeClr val="tx1">
                    <a:lumMod val="50000"/>
                    <a:lumOff val="50000"/>
                  </a:schemeClr>
                </a:solidFill>
              </a:rPr>
              <a:t>Basic Types</a:t>
            </a:r>
          </a:p>
          <a:p>
            <a:pPr marL="0" indent="0">
              <a:buNone/>
            </a:pPr>
            <a:r>
              <a:rPr lang="en-US" sz="2400" dirty="0" smtClean="0">
                <a:solidFill>
                  <a:schemeClr val="bg1">
                    <a:lumMod val="95000"/>
                  </a:schemeClr>
                </a:solidFill>
              </a:rPr>
              <a:t>Strings</a:t>
            </a:r>
          </a:p>
          <a:p>
            <a:pPr marL="0" indent="0">
              <a:buNone/>
            </a:pPr>
            <a:r>
              <a:rPr lang="en-US" sz="2400" dirty="0">
                <a:solidFill>
                  <a:schemeClr val="tx1">
                    <a:lumMod val="50000"/>
                    <a:lumOff val="50000"/>
                  </a:schemeClr>
                </a:solidFill>
              </a:rPr>
              <a:t>Macros</a:t>
            </a:r>
            <a:endParaRPr lang="en-US" sz="2400" dirty="0" smtClean="0">
              <a:solidFill>
                <a:schemeClr val="bg1">
                  <a:lumMod val="95000"/>
                </a:schemeClr>
              </a:solidFill>
            </a:endParaRPr>
          </a:p>
        </p:txBody>
      </p:sp>
      <p:sp>
        <p:nvSpPr>
          <p:cNvPr id="4" name="Content Placeholder 2"/>
          <p:cNvSpPr txBox="1">
            <a:spLocks/>
          </p:cNvSpPr>
          <p:nvPr/>
        </p:nvSpPr>
        <p:spPr>
          <a:xfrm>
            <a:off x="2590800" y="1200150"/>
            <a:ext cx="60960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t>FNames</a:t>
            </a:r>
            <a:r>
              <a:rPr lang="en-US" sz="1800" dirty="0" smtClean="0"/>
              <a:t> are case-insensitive!</a:t>
            </a:r>
            <a:endParaRPr lang="en-US" sz="1800" dirty="0"/>
          </a:p>
          <a:p>
            <a:r>
              <a:rPr lang="en-US" sz="1800" strike="sngStrike" dirty="0" smtClean="0">
                <a:solidFill>
                  <a:schemeClr val="bg1">
                    <a:lumMod val="75000"/>
                  </a:schemeClr>
                </a:solidFill>
              </a:rPr>
              <a:t>Can’t rename misspelled names in the Editor</a:t>
            </a:r>
            <a:r>
              <a:rPr lang="en-US" sz="1800" dirty="0" smtClean="0">
                <a:solidFill>
                  <a:schemeClr val="bg1">
                    <a:lumMod val="75000"/>
                  </a:schemeClr>
                </a:solidFill>
              </a:rPr>
              <a:t> (FIXED!)</a:t>
            </a:r>
          </a:p>
          <a:p>
            <a:r>
              <a:rPr lang="en-US" sz="1800" dirty="0" smtClean="0">
                <a:solidFill>
                  <a:schemeClr val="bg1">
                    <a:lumMod val="75000"/>
                  </a:schemeClr>
                </a:solidFill>
              </a:rPr>
              <a:t>Can’t name a C++ property ‘</a:t>
            </a:r>
            <a:r>
              <a:rPr lang="en-US" sz="1800" dirty="0" smtClean="0"/>
              <a:t>Blast</a:t>
            </a:r>
            <a:r>
              <a:rPr lang="en-US" sz="1800" dirty="0" smtClean="0">
                <a:solidFill>
                  <a:schemeClr val="bg1">
                    <a:lumMod val="75000"/>
                  </a:schemeClr>
                </a:solidFill>
              </a:rPr>
              <a:t>’ if one ‘</a:t>
            </a:r>
            <a:r>
              <a:rPr lang="en-US" sz="1800" dirty="0" err="1" smtClean="0"/>
              <a:t>bLast</a:t>
            </a:r>
            <a:r>
              <a:rPr lang="en-US" sz="1800" dirty="0" smtClean="0">
                <a:solidFill>
                  <a:schemeClr val="bg1">
                    <a:lumMod val="75000"/>
                  </a:schemeClr>
                </a:solidFill>
              </a:rPr>
              <a:t>’ exists</a:t>
            </a:r>
          </a:p>
        </p:txBody>
      </p:sp>
      <p:pic>
        <p:nvPicPr>
          <p:cNvPr id="6" name="Picture 2" descr="http://www.dumpaday.com/wp-content/uploads/2013/01/crazy-cat-funny-pi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4270"/>
          <a:stretch/>
        </p:blipFill>
        <p:spPr bwMode="auto">
          <a:xfrm>
            <a:off x="2666999" y="2421022"/>
            <a:ext cx="3434773" cy="213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5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err="1" smtClean="0"/>
              <a:t>Unrealisms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Type Names</a:t>
            </a:r>
          </a:p>
          <a:p>
            <a:pPr marL="0" indent="0">
              <a:buNone/>
            </a:pPr>
            <a:r>
              <a:rPr lang="en-US" sz="2400" dirty="0" err="1" smtClean="0">
                <a:solidFill>
                  <a:schemeClr val="tx1">
                    <a:lumMod val="50000"/>
                    <a:lumOff val="50000"/>
                  </a:schemeClr>
                </a:solidFill>
              </a:rPr>
              <a:t>UObjects</a:t>
            </a:r>
            <a:endParaRPr lang="en-US" sz="2400" dirty="0" smtClean="0">
              <a:solidFill>
                <a:schemeClr val="bg1">
                  <a:lumMod val="95000"/>
                </a:schemeClr>
              </a:solidFill>
            </a:endParaRPr>
          </a:p>
          <a:p>
            <a:pPr marL="0" indent="0">
              <a:buNone/>
            </a:pPr>
            <a:r>
              <a:rPr lang="en-US" sz="2400" dirty="0" smtClean="0">
                <a:solidFill>
                  <a:schemeClr val="tx1">
                    <a:lumMod val="50000"/>
                    <a:lumOff val="50000"/>
                  </a:schemeClr>
                </a:solidFill>
              </a:rPr>
              <a:t>Basic Types</a:t>
            </a:r>
          </a:p>
          <a:p>
            <a:pPr marL="0" indent="0">
              <a:buNone/>
            </a:pPr>
            <a:r>
              <a:rPr lang="en-US" sz="2400" dirty="0" smtClean="0">
                <a:solidFill>
                  <a:schemeClr val="tx1">
                    <a:lumMod val="50000"/>
                    <a:lumOff val="50000"/>
                  </a:schemeClr>
                </a:solidFill>
              </a:rPr>
              <a:t>Strings</a:t>
            </a:r>
          </a:p>
          <a:p>
            <a:pPr marL="0" indent="0">
              <a:buNone/>
            </a:pPr>
            <a:r>
              <a:rPr lang="en-US" sz="2400" dirty="0">
                <a:solidFill>
                  <a:schemeClr val="bg1">
                    <a:lumMod val="95000"/>
                  </a:schemeClr>
                </a:solidFill>
              </a:rPr>
              <a:t>Macros</a:t>
            </a:r>
            <a:endParaRPr lang="en-US" sz="2400" dirty="0" smtClean="0">
              <a:solidFill>
                <a:schemeClr val="tx1">
                  <a:lumMod val="50000"/>
                  <a:lumOff val="50000"/>
                </a:schemeClr>
              </a:solidFill>
            </a:endParaRPr>
          </a:p>
        </p:txBody>
      </p:sp>
      <p:sp>
        <p:nvSpPr>
          <p:cNvPr id="4" name="Content Placeholder 2"/>
          <p:cNvSpPr txBox="1">
            <a:spLocks/>
          </p:cNvSpPr>
          <p:nvPr/>
        </p:nvSpPr>
        <p:spPr>
          <a:xfrm>
            <a:off x="2590800" y="1200150"/>
            <a:ext cx="6248400" cy="3276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Logging </a:t>
            </a:r>
            <a:endParaRPr lang="en-US" sz="1800" dirty="0"/>
          </a:p>
          <a:p>
            <a:r>
              <a:rPr lang="en-US" sz="1800" dirty="0" smtClean="0">
                <a:solidFill>
                  <a:schemeClr val="bg1">
                    <a:lumMod val="75000"/>
                  </a:schemeClr>
                </a:solidFill>
              </a:rPr>
              <a:t>UE_LOG, also </a:t>
            </a:r>
            <a:r>
              <a:rPr lang="en-US" sz="1800" dirty="0" err="1" smtClean="0">
                <a:solidFill>
                  <a:schemeClr val="bg1">
                    <a:lumMod val="75000"/>
                  </a:schemeClr>
                </a:solidFill>
              </a:rPr>
              <a:t>GLog</a:t>
            </a:r>
            <a:r>
              <a:rPr lang="en-US" sz="1800" dirty="0" smtClean="0">
                <a:solidFill>
                  <a:schemeClr val="bg1">
                    <a:lumMod val="75000"/>
                  </a:schemeClr>
                </a:solidFill>
              </a:rPr>
              <a:t>-&gt;</a:t>
            </a:r>
            <a:r>
              <a:rPr lang="en-US" sz="1800" dirty="0" err="1" smtClean="0">
                <a:solidFill>
                  <a:schemeClr val="bg1">
                    <a:lumMod val="75000"/>
                  </a:schemeClr>
                </a:solidFill>
              </a:rPr>
              <a:t>Logf</a:t>
            </a:r>
            <a:r>
              <a:rPr lang="en-US" sz="1800" dirty="0" smtClean="0">
                <a:solidFill>
                  <a:schemeClr val="bg1">
                    <a:lumMod val="75000"/>
                  </a:schemeClr>
                </a:solidFill>
              </a:rPr>
              <a:t>()</a:t>
            </a:r>
          </a:p>
          <a:p>
            <a:endParaRPr lang="en-US" sz="1800" dirty="0">
              <a:solidFill>
                <a:schemeClr val="bg1">
                  <a:lumMod val="75000"/>
                </a:schemeClr>
              </a:solidFill>
            </a:endParaRPr>
          </a:p>
          <a:p>
            <a:pPr marL="0" indent="0">
              <a:buNone/>
            </a:pPr>
            <a:r>
              <a:rPr lang="en-US" sz="1800" dirty="0" smtClean="0"/>
              <a:t>Assertions </a:t>
            </a:r>
            <a:endParaRPr lang="en-US" sz="1800" dirty="0"/>
          </a:p>
          <a:p>
            <a:r>
              <a:rPr lang="en-US" sz="1800" dirty="0" smtClean="0">
                <a:solidFill>
                  <a:schemeClr val="bg1">
                    <a:lumMod val="75000"/>
                  </a:schemeClr>
                </a:solidFill>
              </a:rPr>
              <a:t>check(), </a:t>
            </a:r>
            <a:r>
              <a:rPr lang="en-US" sz="1800" dirty="0" err="1" smtClean="0">
                <a:solidFill>
                  <a:schemeClr val="bg1">
                    <a:lumMod val="75000"/>
                  </a:schemeClr>
                </a:solidFill>
              </a:rPr>
              <a:t>checkSlow</a:t>
            </a:r>
            <a:r>
              <a:rPr lang="en-US" sz="1800" dirty="0" smtClean="0">
                <a:solidFill>
                  <a:schemeClr val="bg1">
                    <a:lumMod val="75000"/>
                  </a:schemeClr>
                </a:solidFill>
              </a:rPr>
              <a:t>(), ensure()</a:t>
            </a:r>
          </a:p>
          <a:p>
            <a:pPr marL="0" indent="0">
              <a:buNone/>
            </a:pPr>
            <a:endParaRPr lang="en-US" sz="1800" dirty="0" smtClean="0">
              <a:solidFill>
                <a:schemeClr val="bg1">
                  <a:lumMod val="75000"/>
                </a:schemeClr>
              </a:solidFill>
            </a:endParaRPr>
          </a:p>
          <a:p>
            <a:pPr marL="0" indent="0">
              <a:buNone/>
            </a:pPr>
            <a:r>
              <a:rPr lang="en-US" sz="1800" dirty="0" smtClean="0"/>
              <a:t>Localization</a:t>
            </a:r>
          </a:p>
          <a:p>
            <a:r>
              <a:rPr lang="en-US" sz="1800" dirty="0" smtClean="0">
                <a:solidFill>
                  <a:schemeClr val="bg1">
                    <a:lumMod val="75000"/>
                  </a:schemeClr>
                </a:solidFill>
              </a:rPr>
              <a:t>LOCTEXT_NAMESPACE, LOCTEXT, etc.</a:t>
            </a:r>
          </a:p>
          <a:p>
            <a:pPr marL="0" indent="0">
              <a:buNone/>
            </a:pPr>
            <a:endParaRPr lang="en-US" sz="1800" dirty="0" smtClean="0"/>
          </a:p>
          <a:p>
            <a:pPr marL="0" indent="0">
              <a:buNone/>
            </a:pPr>
            <a:r>
              <a:rPr lang="en-US" sz="1800" dirty="0" smtClean="0"/>
              <a:t>Slate (UI Framework) </a:t>
            </a:r>
            <a:endParaRPr lang="en-US" sz="1800" dirty="0"/>
          </a:p>
          <a:p>
            <a:r>
              <a:rPr lang="en-US" sz="1800" dirty="0" smtClean="0">
                <a:solidFill>
                  <a:schemeClr val="bg1">
                    <a:lumMod val="75000"/>
                  </a:schemeClr>
                </a:solidFill>
              </a:rPr>
              <a:t>SLATE_BEGIN_ARGS, SLATE_ATTRIBUTE, etc.</a:t>
            </a:r>
            <a:endParaRPr lang="en-US" sz="1800" dirty="0">
              <a:solidFill>
                <a:schemeClr val="bg1">
                  <a:lumMod val="75000"/>
                </a:schemeClr>
              </a:solidFill>
            </a:endParaRPr>
          </a:p>
        </p:txBody>
      </p:sp>
    </p:spTree>
    <p:extLst>
      <p:ext uri="{BB962C8B-B14F-4D97-AF65-F5344CB8AC3E}">
        <p14:creationId xmlns:p14="http://schemas.microsoft.com/office/powerpoint/2010/main" val="3419909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Best Practices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bg1">
                    <a:lumMod val="95000"/>
                  </a:schemeClr>
                </a:solidFill>
              </a:rPr>
              <a:t>Guidelines</a:t>
            </a:r>
          </a:p>
          <a:p>
            <a:pPr marL="0" indent="0">
              <a:buNone/>
            </a:pPr>
            <a:r>
              <a:rPr lang="en-US" sz="2400" dirty="0" smtClean="0">
                <a:solidFill>
                  <a:schemeClr val="tx1">
                    <a:lumMod val="50000"/>
                    <a:lumOff val="50000"/>
                  </a:schemeClr>
                </a:solidFill>
              </a:rPr>
              <a:t>Principles</a:t>
            </a:r>
            <a:endParaRPr lang="en-US" sz="2400" dirty="0" smtClean="0">
              <a:solidFill>
                <a:schemeClr val="bg1">
                  <a:lumMod val="95000"/>
                </a:schemeClr>
              </a:solidFill>
            </a:endParaRPr>
          </a:p>
        </p:txBody>
      </p:sp>
      <p:sp>
        <p:nvSpPr>
          <p:cNvPr id="4" name="Content Placeholder 2"/>
          <p:cNvSpPr txBox="1">
            <a:spLocks/>
          </p:cNvSpPr>
          <p:nvPr/>
        </p:nvSpPr>
        <p:spPr>
          <a:xfrm>
            <a:off x="2590800" y="1200150"/>
            <a:ext cx="60960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Coding Guidelines</a:t>
            </a:r>
            <a:endParaRPr lang="en-US" sz="1800" dirty="0"/>
          </a:p>
          <a:p>
            <a:r>
              <a:rPr lang="en-US" sz="1800" dirty="0" smtClean="0">
                <a:solidFill>
                  <a:schemeClr val="bg1">
                    <a:lumMod val="75000"/>
                  </a:schemeClr>
                </a:solidFill>
              </a:rPr>
              <a:t>Posted on </a:t>
            </a:r>
            <a:r>
              <a:rPr lang="en-US" sz="1800" dirty="0" smtClean="0">
                <a:solidFill>
                  <a:schemeClr val="bg1">
                    <a:lumMod val="75000"/>
                  </a:schemeClr>
                </a:solidFill>
                <a:hlinkClick r:id="rId3"/>
              </a:rPr>
              <a:t>http://docs.unrealengine.com</a:t>
            </a:r>
            <a:endParaRPr lang="en-US" sz="1800" dirty="0" smtClean="0">
              <a:solidFill>
                <a:schemeClr val="bg1">
                  <a:lumMod val="75000"/>
                </a:schemeClr>
              </a:solidFill>
            </a:endParaRPr>
          </a:p>
          <a:p>
            <a:r>
              <a:rPr lang="en-US" sz="1800" dirty="0" smtClean="0">
                <a:solidFill>
                  <a:schemeClr val="bg1">
                    <a:lumMod val="75000"/>
                  </a:schemeClr>
                </a:solidFill>
              </a:rPr>
              <a:t>There are some inconsistencies in the code base</a:t>
            </a:r>
          </a:p>
          <a:p>
            <a:r>
              <a:rPr lang="en-US" sz="1800" dirty="0" smtClean="0">
                <a:solidFill>
                  <a:schemeClr val="bg1">
                    <a:lumMod val="75000"/>
                  </a:schemeClr>
                </a:solidFill>
              </a:rPr>
              <a:t>If in doubt, follow existing style in current code file</a:t>
            </a:r>
          </a:p>
          <a:p>
            <a:endParaRPr lang="en-US" sz="1800" dirty="0">
              <a:solidFill>
                <a:schemeClr val="bg1">
                  <a:lumMod val="75000"/>
                </a:schemeClr>
              </a:solidFill>
            </a:endParaRPr>
          </a:p>
          <a:p>
            <a:pPr marL="0" indent="0">
              <a:buNone/>
            </a:pPr>
            <a:r>
              <a:rPr lang="en-US" sz="1800" dirty="0" smtClean="0"/>
              <a:t>Naming Conventions </a:t>
            </a:r>
            <a:endParaRPr lang="en-US" sz="1800" dirty="0"/>
          </a:p>
          <a:p>
            <a:r>
              <a:rPr lang="en-US" sz="1800" dirty="0" smtClean="0">
                <a:solidFill>
                  <a:schemeClr val="bg1">
                    <a:lumMod val="75000"/>
                  </a:schemeClr>
                </a:solidFill>
              </a:rPr>
              <a:t>Choose descriptive names that are as short as possible</a:t>
            </a:r>
          </a:p>
          <a:p>
            <a:r>
              <a:rPr lang="en-US" sz="1800" dirty="0" smtClean="0">
                <a:solidFill>
                  <a:schemeClr val="bg1">
                    <a:lumMod val="75000"/>
                  </a:schemeClr>
                </a:solidFill>
              </a:rPr>
              <a:t>Also for local and loop variables!</a:t>
            </a:r>
          </a:p>
          <a:p>
            <a:r>
              <a:rPr lang="en-US" sz="1800" dirty="0" smtClean="0">
                <a:solidFill>
                  <a:schemeClr val="bg1">
                    <a:lumMod val="75000"/>
                  </a:schemeClr>
                </a:solidFill>
              </a:rPr>
              <a:t>Avoid your own acronyms</a:t>
            </a:r>
          </a:p>
        </p:txBody>
      </p:sp>
    </p:spTree>
    <p:extLst>
      <p:ext uri="{BB962C8B-B14F-4D97-AF65-F5344CB8AC3E}">
        <p14:creationId xmlns:p14="http://schemas.microsoft.com/office/powerpoint/2010/main" val="2051105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Best Practices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Guidelines</a:t>
            </a:r>
          </a:p>
          <a:p>
            <a:pPr marL="0" indent="0">
              <a:buNone/>
            </a:pPr>
            <a:r>
              <a:rPr lang="en-US" sz="2400" dirty="0" smtClean="0">
                <a:solidFill>
                  <a:schemeClr val="bg1">
                    <a:lumMod val="95000"/>
                  </a:schemeClr>
                </a:solidFill>
              </a:rPr>
              <a:t>Principles</a:t>
            </a:r>
          </a:p>
        </p:txBody>
      </p:sp>
      <p:sp>
        <p:nvSpPr>
          <p:cNvPr id="4" name="Content Placeholder 2"/>
          <p:cNvSpPr txBox="1">
            <a:spLocks/>
          </p:cNvSpPr>
          <p:nvPr/>
        </p:nvSpPr>
        <p:spPr>
          <a:xfrm>
            <a:off x="2590800" y="1200150"/>
            <a:ext cx="6096000" cy="3124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General Principles</a:t>
            </a:r>
            <a:endParaRPr lang="en-US" sz="1800" dirty="0"/>
          </a:p>
          <a:p>
            <a:r>
              <a:rPr lang="en-US" sz="1800" dirty="0" smtClean="0">
                <a:solidFill>
                  <a:schemeClr val="bg1">
                    <a:lumMod val="75000"/>
                  </a:schemeClr>
                </a:solidFill>
              </a:rPr>
              <a:t>KISS, YAGNI</a:t>
            </a:r>
          </a:p>
          <a:p>
            <a:r>
              <a:rPr lang="en-US" sz="1800" dirty="0" smtClean="0">
                <a:solidFill>
                  <a:schemeClr val="bg1">
                    <a:lumMod val="75000"/>
                  </a:schemeClr>
                </a:solidFill>
              </a:rPr>
              <a:t>Composition vs. inheritance</a:t>
            </a:r>
          </a:p>
          <a:p>
            <a:r>
              <a:rPr lang="en-US" sz="1800" dirty="0" smtClean="0">
                <a:solidFill>
                  <a:schemeClr val="bg1">
                    <a:lumMod val="75000"/>
                  </a:schemeClr>
                </a:solidFill>
              </a:rPr>
              <a:t>Avoid tight coupling of code and modules</a:t>
            </a:r>
          </a:p>
          <a:p>
            <a:r>
              <a:rPr lang="en-US" sz="1800" dirty="0" smtClean="0">
                <a:solidFill>
                  <a:schemeClr val="bg1">
                    <a:lumMod val="75000"/>
                  </a:schemeClr>
                </a:solidFill>
              </a:rPr>
              <a:t>Many trivial instead of few complicated components</a:t>
            </a:r>
          </a:p>
          <a:p>
            <a:endParaRPr lang="en-US" sz="1800" dirty="0">
              <a:solidFill>
                <a:schemeClr val="bg1">
                  <a:lumMod val="75000"/>
                </a:schemeClr>
              </a:solidFill>
            </a:endParaRPr>
          </a:p>
          <a:p>
            <a:pPr marL="0" indent="0">
              <a:buNone/>
            </a:pPr>
            <a:r>
              <a:rPr lang="en-US" sz="1800" dirty="0" smtClean="0"/>
              <a:t>Design Patterns</a:t>
            </a:r>
            <a:endParaRPr lang="en-US" sz="1800" dirty="0"/>
          </a:p>
          <a:p>
            <a:r>
              <a:rPr lang="en-US" sz="1800" dirty="0" smtClean="0">
                <a:solidFill>
                  <a:schemeClr val="bg1">
                    <a:lumMod val="75000"/>
                  </a:schemeClr>
                </a:solidFill>
              </a:rPr>
              <a:t>SOLID (especially S, O, L and I; DI is not elegant in C++)</a:t>
            </a:r>
          </a:p>
          <a:p>
            <a:r>
              <a:rPr lang="en-US" sz="1800" dirty="0" smtClean="0">
                <a:solidFill>
                  <a:schemeClr val="bg1">
                    <a:lumMod val="75000"/>
                  </a:schemeClr>
                </a:solidFill>
              </a:rPr>
              <a:t>Hollywood Principle (especially for Slate &amp; game code)</a:t>
            </a:r>
          </a:p>
          <a:p>
            <a:r>
              <a:rPr lang="en-US" sz="1800" dirty="0" smtClean="0">
                <a:solidFill>
                  <a:schemeClr val="bg1">
                    <a:lumMod val="75000"/>
                  </a:schemeClr>
                </a:solidFill>
              </a:rPr>
              <a:t>GOF, EIP</a:t>
            </a:r>
            <a:endParaRPr lang="en-US" sz="1800" dirty="0">
              <a:solidFill>
                <a:schemeClr val="bg1">
                  <a:lumMod val="75000"/>
                </a:schemeClr>
              </a:solidFill>
            </a:endParaRPr>
          </a:p>
          <a:p>
            <a:pPr marL="0" indent="0">
              <a:buNone/>
            </a:pPr>
            <a:endParaRPr lang="en-US" sz="1800" dirty="0">
              <a:solidFill>
                <a:schemeClr val="bg1">
                  <a:lumMod val="75000"/>
                </a:schemeClr>
              </a:solidFill>
            </a:endParaRPr>
          </a:p>
          <a:p>
            <a:pPr marL="0" indent="0">
              <a:buNone/>
            </a:pPr>
            <a:r>
              <a:rPr lang="en-US" sz="1800" dirty="0" smtClean="0"/>
              <a:t>Methodologies</a:t>
            </a:r>
            <a:endParaRPr lang="en-US" sz="1800" dirty="0"/>
          </a:p>
          <a:p>
            <a:r>
              <a:rPr lang="en-US" sz="1800" dirty="0" smtClean="0">
                <a:solidFill>
                  <a:schemeClr val="bg1">
                    <a:lumMod val="75000"/>
                  </a:schemeClr>
                </a:solidFill>
              </a:rPr>
              <a:t>DDD, TDD (we support unit tests), AOP</a:t>
            </a:r>
          </a:p>
        </p:txBody>
      </p:sp>
    </p:spTree>
    <p:extLst>
      <p:ext uri="{BB962C8B-B14F-4D97-AF65-F5344CB8AC3E}">
        <p14:creationId xmlns:p14="http://schemas.microsoft.com/office/powerpoint/2010/main" val="795536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9550"/>
            <a:ext cx="8229600" cy="857250"/>
          </a:xfrm>
        </p:spPr>
        <p:txBody>
          <a:bodyPr>
            <a:normAutofit/>
          </a:bodyPr>
          <a:lstStyle/>
          <a:p>
            <a:r>
              <a:rPr lang="en-US" sz="3200" dirty="0" smtClean="0"/>
              <a:t>Questions?</a:t>
            </a:r>
            <a:endParaRPr lang="en-US" sz="3200" dirty="0"/>
          </a:p>
        </p:txBody>
      </p:sp>
      <p:sp>
        <p:nvSpPr>
          <p:cNvPr id="5" name="Content Placeholder 2"/>
          <p:cNvSpPr>
            <a:spLocks noGrp="1"/>
          </p:cNvSpPr>
          <p:nvPr>
            <p:ph idx="1"/>
          </p:nvPr>
        </p:nvSpPr>
        <p:spPr>
          <a:xfrm>
            <a:off x="457200" y="1276350"/>
            <a:ext cx="8229600" cy="2971800"/>
          </a:xfrm>
        </p:spPr>
        <p:txBody>
          <a:bodyPr>
            <a:normAutofit fontScale="77500" lnSpcReduction="20000"/>
          </a:bodyPr>
          <a:lstStyle/>
          <a:p>
            <a:pPr marL="0" indent="0">
              <a:buNone/>
            </a:pPr>
            <a:r>
              <a:rPr lang="en-US" sz="2400" dirty="0" smtClean="0">
                <a:solidFill>
                  <a:schemeClr val="bg1">
                    <a:lumMod val="95000"/>
                  </a:schemeClr>
                </a:solidFill>
              </a:rPr>
              <a:t>Documentation, Tutorials and Help at:</a:t>
            </a:r>
            <a:endParaRPr lang="en-US" sz="2400" dirty="0" smtClean="0">
              <a:solidFill>
                <a:schemeClr val="bg1">
                  <a:lumMod val="75000"/>
                </a:schemeClr>
              </a:solidFill>
              <a:hlinkClick r:id="rId3"/>
            </a:endParaRPr>
          </a:p>
          <a:p>
            <a:r>
              <a:rPr lang="en-US" sz="2400" dirty="0" err="1" smtClean="0">
                <a:solidFill>
                  <a:schemeClr val="bg1">
                    <a:lumMod val="75000"/>
                  </a:schemeClr>
                </a:solidFill>
              </a:rPr>
              <a:t>AnswerHub</a:t>
            </a:r>
            <a:r>
              <a:rPr lang="en-US" sz="2400" dirty="0" smtClean="0">
                <a:solidFill>
                  <a:schemeClr val="bg1">
                    <a:lumMod val="75000"/>
                  </a:schemeClr>
                </a:solidFill>
              </a:rPr>
              <a:t>:</a:t>
            </a:r>
          </a:p>
          <a:p>
            <a:r>
              <a:rPr lang="en-US" sz="2400" dirty="0" smtClean="0">
                <a:solidFill>
                  <a:schemeClr val="bg1">
                    <a:lumMod val="75000"/>
                  </a:schemeClr>
                </a:solidFill>
              </a:rPr>
              <a:t>Engine Documentation:</a:t>
            </a:r>
          </a:p>
          <a:p>
            <a:r>
              <a:rPr lang="en-US" sz="2400" dirty="0">
                <a:solidFill>
                  <a:schemeClr val="bg1">
                    <a:lumMod val="75000"/>
                  </a:schemeClr>
                </a:solidFill>
              </a:rPr>
              <a:t>Official Forums: </a:t>
            </a:r>
            <a:endParaRPr lang="en-US" sz="2400" dirty="0" smtClean="0">
              <a:solidFill>
                <a:schemeClr val="bg1">
                  <a:lumMod val="75000"/>
                </a:schemeClr>
              </a:solidFill>
            </a:endParaRPr>
          </a:p>
          <a:p>
            <a:r>
              <a:rPr lang="en-US" sz="2400" dirty="0" smtClean="0">
                <a:solidFill>
                  <a:schemeClr val="bg1">
                    <a:lumMod val="75000"/>
                  </a:schemeClr>
                </a:solidFill>
              </a:rPr>
              <a:t>Community Wiki:</a:t>
            </a:r>
          </a:p>
          <a:p>
            <a:r>
              <a:rPr lang="en-US" sz="2400" dirty="0">
                <a:solidFill>
                  <a:schemeClr val="bg1">
                    <a:lumMod val="75000"/>
                  </a:schemeClr>
                </a:solidFill>
              </a:rPr>
              <a:t>YouTube Videos</a:t>
            </a:r>
            <a:r>
              <a:rPr lang="en-US" sz="2400" dirty="0" smtClean="0">
                <a:solidFill>
                  <a:schemeClr val="bg1">
                    <a:lumMod val="75000"/>
                  </a:schemeClr>
                </a:solidFill>
              </a:rPr>
              <a:t>:</a:t>
            </a:r>
          </a:p>
          <a:p>
            <a:r>
              <a:rPr lang="en-US" sz="2400" dirty="0" smtClean="0">
                <a:solidFill>
                  <a:schemeClr val="bg1">
                    <a:lumMod val="75000"/>
                  </a:schemeClr>
                </a:solidFill>
              </a:rPr>
              <a:t>Community IRC:</a:t>
            </a:r>
          </a:p>
          <a:p>
            <a:pPr marL="0" indent="0">
              <a:buNone/>
            </a:pPr>
            <a:endParaRPr lang="en-US" sz="2400" dirty="0" smtClean="0">
              <a:solidFill>
                <a:schemeClr val="bg1">
                  <a:lumMod val="95000"/>
                </a:schemeClr>
              </a:solidFill>
            </a:endParaRPr>
          </a:p>
          <a:p>
            <a:pPr marL="0" indent="0">
              <a:buNone/>
            </a:pPr>
            <a:r>
              <a:rPr lang="en-US" sz="2400" dirty="0" smtClean="0">
                <a:solidFill>
                  <a:schemeClr val="bg1">
                    <a:lumMod val="95000"/>
                  </a:schemeClr>
                </a:solidFill>
              </a:rPr>
              <a:t>Unreal Engine 4 Roadmap</a:t>
            </a:r>
            <a:endParaRPr lang="en-US" sz="2400" dirty="0" smtClean="0">
              <a:solidFill>
                <a:schemeClr val="bg1">
                  <a:lumMod val="75000"/>
                </a:schemeClr>
              </a:solidFill>
            </a:endParaRPr>
          </a:p>
          <a:p>
            <a:r>
              <a:rPr lang="en-US" sz="2000" u="sng" dirty="0">
                <a:hlinkClick r:id="rId4"/>
              </a:rPr>
              <a:t>lmgtfy.com/?q=</a:t>
            </a:r>
            <a:r>
              <a:rPr lang="en-US" sz="2000" u="sng" dirty="0" err="1">
                <a:hlinkClick r:id="rId4"/>
              </a:rPr>
              <a:t>Unreal+engine+Trello</a:t>
            </a:r>
            <a:r>
              <a:rPr lang="en-US" sz="2000" u="sng" dirty="0">
                <a:hlinkClick r:id="rId4"/>
              </a:rPr>
              <a:t>+</a:t>
            </a:r>
            <a:endParaRPr lang="en-US" sz="2400" dirty="0" smtClean="0">
              <a:solidFill>
                <a:schemeClr val="bg1">
                  <a:lumMod val="75000"/>
                </a:schemeClr>
              </a:solidFill>
            </a:endParaRPr>
          </a:p>
        </p:txBody>
      </p:sp>
      <p:sp>
        <p:nvSpPr>
          <p:cNvPr id="6" name="Content Placeholder 2"/>
          <p:cNvSpPr txBox="1">
            <a:spLocks/>
          </p:cNvSpPr>
          <p:nvPr/>
        </p:nvSpPr>
        <p:spPr>
          <a:xfrm>
            <a:off x="3276600" y="1581150"/>
            <a:ext cx="5791200" cy="2057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lumMod val="75000"/>
                  </a:schemeClr>
                </a:solidFill>
                <a:hlinkClick r:id="rId5"/>
              </a:rPr>
              <a:t>http://answers.unrealengine.com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3"/>
              </a:rPr>
              <a:t>http://docs.unrealengine.com</a:t>
            </a:r>
            <a:endParaRPr lang="en-US" sz="2400" dirty="0" smtClean="0">
              <a:solidFill>
                <a:schemeClr val="bg1">
                  <a:lumMod val="75000"/>
                </a:schemeClr>
              </a:solidFill>
            </a:endParaRPr>
          </a:p>
          <a:p>
            <a:pPr marL="0" indent="0">
              <a:buNone/>
            </a:pPr>
            <a:r>
              <a:rPr lang="en-US" sz="2400" dirty="0">
                <a:solidFill>
                  <a:schemeClr val="bg1">
                    <a:lumMod val="75000"/>
                  </a:schemeClr>
                </a:solidFill>
                <a:hlinkClick r:id="rId6"/>
              </a:rPr>
              <a:t>http://</a:t>
            </a:r>
            <a:r>
              <a:rPr lang="en-US" sz="2400" dirty="0" smtClean="0">
                <a:solidFill>
                  <a:schemeClr val="bg1">
                    <a:lumMod val="75000"/>
                  </a:schemeClr>
                </a:solidFill>
                <a:hlinkClick r:id="rId6"/>
              </a:rPr>
              <a:t>forums.unrealengine.com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7"/>
              </a:rPr>
              <a:t>http://wiki.unrealengine.com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8"/>
              </a:rPr>
              <a:t>http</a:t>
            </a:r>
            <a:r>
              <a:rPr lang="en-US" sz="2400" dirty="0">
                <a:solidFill>
                  <a:schemeClr val="bg1">
                    <a:lumMod val="75000"/>
                  </a:schemeClr>
                </a:solidFill>
                <a:hlinkClick r:id="rId8"/>
              </a:rPr>
              <a:t>://</a:t>
            </a:r>
            <a:r>
              <a:rPr lang="en-US" sz="2400" dirty="0" smtClean="0">
                <a:solidFill>
                  <a:schemeClr val="bg1">
                    <a:lumMod val="75000"/>
                  </a:schemeClr>
                </a:solidFill>
                <a:hlinkClick r:id="rId8"/>
              </a:rPr>
              <a:t>www.youtube.com/user/UnrealDevelopmentKit</a:t>
            </a:r>
            <a:endParaRPr lang="en-US" sz="2400" dirty="0" smtClean="0">
              <a:solidFill>
                <a:schemeClr val="bg1">
                  <a:lumMod val="75000"/>
                </a:schemeClr>
              </a:solidFill>
            </a:endParaRPr>
          </a:p>
          <a:p>
            <a:pPr marL="0" indent="0">
              <a:buNone/>
            </a:pPr>
            <a:r>
              <a:rPr lang="en-US" sz="2400" dirty="0">
                <a:solidFill>
                  <a:schemeClr val="bg1">
                    <a:lumMod val="75000"/>
                  </a:schemeClr>
                </a:solidFill>
              </a:rPr>
              <a:t>#</a:t>
            </a:r>
            <a:r>
              <a:rPr lang="en-US" sz="2400" dirty="0" err="1">
                <a:solidFill>
                  <a:schemeClr val="bg1">
                    <a:lumMod val="75000"/>
                  </a:schemeClr>
                </a:solidFill>
              </a:rPr>
              <a:t>unrealengine</a:t>
            </a:r>
            <a:r>
              <a:rPr lang="en-US" sz="2400" dirty="0">
                <a:solidFill>
                  <a:schemeClr val="bg1">
                    <a:lumMod val="75000"/>
                  </a:schemeClr>
                </a:solidFill>
              </a:rPr>
              <a:t> on </a:t>
            </a:r>
            <a:r>
              <a:rPr lang="en-US" sz="2400" dirty="0" err="1">
                <a:solidFill>
                  <a:schemeClr val="bg1">
                    <a:lumMod val="75000"/>
                  </a:schemeClr>
                </a:solidFill>
              </a:rPr>
              <a:t>FreeNode</a:t>
            </a:r>
            <a:endParaRPr lang="en-US" sz="2400" dirty="0">
              <a:solidFill>
                <a:schemeClr val="bg1">
                  <a:lumMod val="75000"/>
                </a:schemeClr>
              </a:solidFill>
            </a:endParaRPr>
          </a:p>
          <a:p>
            <a:pPr marL="0" indent="0">
              <a:buNone/>
            </a:pPr>
            <a:endParaRPr lang="en-US" sz="2400" dirty="0" smtClean="0">
              <a:solidFill>
                <a:schemeClr val="bg1">
                  <a:lumMod val="75000"/>
                </a:schemeClr>
              </a:solidFill>
            </a:endParaRPr>
          </a:p>
        </p:txBody>
      </p:sp>
      <p:pic>
        <p:nvPicPr>
          <p:cNvPr id="7" name="Picture 2" descr="http://i1.kym-cdn.com/photos/images/original/000/155/144/6ca67b8f-37dd-40ef-9feb-02bed851c09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0"/>
            <a:ext cx="1981200" cy="25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7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Programming</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Is Awesome</a:t>
            </a:r>
            <a:endParaRPr lang="en-US" sz="2400" dirty="0">
              <a:solidFill>
                <a:schemeClr val="tx1">
                  <a:lumMod val="50000"/>
                  <a:lumOff val="50000"/>
                </a:schemeClr>
              </a:solidFill>
            </a:endParaRPr>
          </a:p>
          <a:p>
            <a:pPr marL="0" indent="0">
              <a:buNone/>
            </a:pPr>
            <a:r>
              <a:rPr lang="en-US" sz="2400" dirty="0" smtClean="0">
                <a:solidFill>
                  <a:schemeClr val="bg1">
                    <a:lumMod val="95000"/>
                  </a:schemeClr>
                </a:solidFill>
              </a:rPr>
              <a:t>Sucks</a:t>
            </a:r>
          </a:p>
          <a:p>
            <a:pPr marL="0" indent="0">
              <a:buNone/>
            </a:pPr>
            <a:r>
              <a:rPr lang="en-US" sz="2400" dirty="0" smtClean="0">
                <a:solidFill>
                  <a:schemeClr val="tx1">
                    <a:lumMod val="65000"/>
                    <a:lumOff val="35000"/>
                  </a:schemeClr>
                </a:solidFill>
              </a:rPr>
              <a:t>But…</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Because:</a:t>
            </a:r>
          </a:p>
          <a:p>
            <a:r>
              <a:rPr lang="en-US" sz="1800" dirty="0" smtClean="0">
                <a:solidFill>
                  <a:schemeClr val="bg1">
                    <a:lumMod val="75000"/>
                  </a:schemeClr>
                </a:solidFill>
              </a:rPr>
              <a:t>Programmers are crazy</a:t>
            </a:r>
          </a:p>
          <a:p>
            <a:r>
              <a:rPr lang="en-US" sz="1800" dirty="0" smtClean="0">
                <a:solidFill>
                  <a:schemeClr val="bg1">
                    <a:lumMod val="75000"/>
                  </a:schemeClr>
                </a:solidFill>
              </a:rPr>
              <a:t>Programming languages &amp; tools suck</a:t>
            </a:r>
          </a:p>
          <a:p>
            <a:r>
              <a:rPr lang="en-US" sz="1800" dirty="0" smtClean="0">
                <a:solidFill>
                  <a:schemeClr val="bg1">
                    <a:lumMod val="75000"/>
                  </a:schemeClr>
                </a:solidFill>
              </a:rPr>
              <a:t>All code is bad and buggy</a:t>
            </a:r>
          </a:p>
          <a:p>
            <a:r>
              <a:rPr lang="en-US" sz="1800" dirty="0" smtClean="0">
                <a:solidFill>
                  <a:schemeClr val="bg1">
                    <a:lumMod val="75000"/>
                  </a:schemeClr>
                </a:solidFill>
              </a:rPr>
              <a:t>There is never enough time to do it right</a:t>
            </a:r>
          </a:p>
          <a:p>
            <a:r>
              <a:rPr lang="en-US" sz="1800" dirty="0" smtClean="0">
                <a:solidFill>
                  <a:schemeClr val="bg1">
                    <a:lumMod val="75000"/>
                  </a:schemeClr>
                </a:solidFill>
              </a:rPr>
              <a:t>You are always behind the curve</a:t>
            </a:r>
            <a:endParaRPr lang="en-US" sz="1800" dirty="0">
              <a:solidFill>
                <a:schemeClr val="bg1">
                  <a:lumMod val="75000"/>
                </a:schemeClr>
              </a:solidFill>
            </a:endParaRPr>
          </a:p>
          <a:p>
            <a:pPr marL="0" indent="0">
              <a:buNone/>
            </a:pPr>
            <a:endParaRPr lang="en-US" sz="1800" dirty="0" smtClean="0">
              <a:solidFill>
                <a:schemeClr val="bg1">
                  <a:lumMod val="75000"/>
                </a:schemeClr>
              </a:solidFill>
            </a:endParaRPr>
          </a:p>
          <a:p>
            <a:pPr marL="0" indent="0">
              <a:buNone/>
            </a:pPr>
            <a:endParaRPr lang="en-US" sz="1800" dirty="0">
              <a:solidFill>
                <a:schemeClr val="bg1">
                  <a:lumMod val="75000"/>
                </a:schemeClr>
              </a:solidFill>
            </a:endParaRPr>
          </a:p>
          <a:p>
            <a:pPr marL="0" indent="0">
              <a:buNone/>
            </a:pPr>
            <a:r>
              <a:rPr lang="en-US" sz="1800" dirty="0" smtClean="0">
                <a:solidFill>
                  <a:schemeClr val="bg1">
                    <a:lumMod val="75000"/>
                  </a:schemeClr>
                </a:solidFill>
              </a:rPr>
              <a:t>Peter Welch: </a:t>
            </a:r>
            <a:r>
              <a:rPr lang="en-US" sz="1800" dirty="0" smtClean="0">
                <a:solidFill>
                  <a:schemeClr val="bg1">
                    <a:lumMod val="75000"/>
                  </a:schemeClr>
                </a:solidFill>
                <a:hlinkClick r:id="rId3"/>
              </a:rPr>
              <a:t>http</a:t>
            </a:r>
            <a:r>
              <a:rPr lang="en-US" sz="1800" dirty="0">
                <a:solidFill>
                  <a:schemeClr val="bg1">
                    <a:lumMod val="75000"/>
                  </a:schemeClr>
                </a:solidFill>
                <a:hlinkClick r:id="rId3"/>
              </a:rPr>
              <a:t>://</a:t>
            </a:r>
            <a:r>
              <a:rPr lang="en-US" sz="1800" dirty="0" smtClean="0">
                <a:solidFill>
                  <a:schemeClr val="bg1">
                    <a:lumMod val="75000"/>
                  </a:schemeClr>
                </a:solidFill>
                <a:hlinkClick r:id="rId3"/>
              </a:rPr>
              <a:t>stilldrinking.org/programming-sucks</a:t>
            </a:r>
            <a:endParaRPr lang="en-US" sz="1800" dirty="0" smtClean="0">
              <a:solidFill>
                <a:schemeClr val="bg1">
                  <a:lumMod val="75000"/>
                </a:schemeClr>
              </a:solidFill>
            </a:endParaRPr>
          </a:p>
        </p:txBody>
      </p:sp>
    </p:spTree>
    <p:extLst>
      <p:ext uri="{BB962C8B-B14F-4D97-AF65-F5344CB8AC3E}">
        <p14:creationId xmlns:p14="http://schemas.microsoft.com/office/powerpoint/2010/main" val="26831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Programming</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50000"/>
                    <a:lumOff val="50000"/>
                  </a:schemeClr>
                </a:solidFill>
              </a:rPr>
              <a:t>Is Awesome</a:t>
            </a:r>
            <a:endParaRPr lang="en-US" sz="2400" dirty="0">
              <a:solidFill>
                <a:schemeClr val="tx1">
                  <a:lumMod val="50000"/>
                  <a:lumOff val="50000"/>
                </a:schemeClr>
              </a:solidFill>
            </a:endParaRPr>
          </a:p>
          <a:p>
            <a:pPr marL="0" indent="0">
              <a:buNone/>
            </a:pPr>
            <a:r>
              <a:rPr lang="en-US" sz="2400" dirty="0" smtClean="0">
                <a:solidFill>
                  <a:schemeClr val="tx1">
                    <a:lumMod val="50000"/>
                    <a:lumOff val="50000"/>
                  </a:schemeClr>
                </a:solidFill>
              </a:rPr>
              <a:t>Sucks</a:t>
            </a:r>
          </a:p>
          <a:p>
            <a:pPr marL="0" indent="0">
              <a:buNone/>
            </a:pPr>
            <a:r>
              <a:rPr lang="en-US" sz="2400" dirty="0" smtClean="0">
                <a:solidFill>
                  <a:schemeClr val="bg1">
                    <a:lumMod val="95000"/>
                  </a:schemeClr>
                </a:solidFill>
              </a:rPr>
              <a:t>But…</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Don’t get discouraged!</a:t>
            </a:r>
          </a:p>
          <a:p>
            <a:r>
              <a:rPr lang="en-US" sz="1800" dirty="0" smtClean="0">
                <a:solidFill>
                  <a:schemeClr val="bg1">
                    <a:lumMod val="75000"/>
                  </a:schemeClr>
                </a:solidFill>
              </a:rPr>
              <a:t>If it was easy, a monkey could do it!</a:t>
            </a:r>
          </a:p>
          <a:p>
            <a:r>
              <a:rPr lang="en-US" sz="1800" dirty="0" smtClean="0">
                <a:solidFill>
                  <a:schemeClr val="bg1">
                    <a:lumMod val="75000"/>
                  </a:schemeClr>
                </a:solidFill>
              </a:rPr>
              <a:t>Don’t be afraid of programming languages</a:t>
            </a:r>
          </a:p>
          <a:p>
            <a:r>
              <a:rPr lang="en-US" sz="1800" dirty="0" smtClean="0">
                <a:solidFill>
                  <a:schemeClr val="bg1">
                    <a:lumMod val="75000"/>
                  </a:schemeClr>
                </a:solidFill>
              </a:rPr>
              <a:t>Don’t get discouraged by complex code bases</a:t>
            </a:r>
          </a:p>
          <a:p>
            <a:pPr marL="0" indent="0">
              <a:buNone/>
            </a:pPr>
            <a:endParaRPr lang="en-US" sz="1800" dirty="0" smtClean="0"/>
          </a:p>
          <a:p>
            <a:pPr marL="0" indent="0">
              <a:buNone/>
            </a:pPr>
            <a:r>
              <a:rPr lang="en-US" sz="1800" dirty="0" smtClean="0"/>
              <a:t>There are ways to make your life easier</a:t>
            </a:r>
          </a:p>
          <a:p>
            <a:r>
              <a:rPr lang="en-US" sz="1800" dirty="0" smtClean="0">
                <a:solidFill>
                  <a:schemeClr val="bg1">
                    <a:lumMod val="75000"/>
                  </a:schemeClr>
                </a:solidFill>
              </a:rPr>
              <a:t>Know your tools and keep learning</a:t>
            </a:r>
          </a:p>
          <a:p>
            <a:r>
              <a:rPr lang="en-US" sz="1800" dirty="0" smtClean="0">
                <a:solidFill>
                  <a:schemeClr val="bg1">
                    <a:lumMod val="75000"/>
                  </a:schemeClr>
                </a:solidFill>
              </a:rPr>
              <a:t>Software Design and Architectural Patterns</a:t>
            </a:r>
          </a:p>
          <a:p>
            <a:r>
              <a:rPr lang="en-US" sz="1800" dirty="0" smtClean="0">
                <a:solidFill>
                  <a:schemeClr val="bg1">
                    <a:lumMod val="75000"/>
                  </a:schemeClr>
                </a:solidFill>
              </a:rPr>
              <a:t>Coding Guidelines &amp; Best Practices</a:t>
            </a:r>
          </a:p>
          <a:p>
            <a:r>
              <a:rPr lang="en-US" sz="1800" dirty="0" smtClean="0">
                <a:solidFill>
                  <a:schemeClr val="bg1">
                    <a:lumMod val="75000"/>
                  </a:schemeClr>
                </a:solidFill>
              </a:rPr>
              <a:t>Transfer knowledge with your peers</a:t>
            </a:r>
          </a:p>
        </p:txBody>
      </p:sp>
    </p:spTree>
    <p:extLst>
      <p:ext uri="{BB962C8B-B14F-4D97-AF65-F5344CB8AC3E}">
        <p14:creationId xmlns:p14="http://schemas.microsoft.com/office/powerpoint/2010/main" val="160488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Getting Started</a:t>
            </a:r>
            <a:endParaRPr lang="en-US" sz="3200" dirty="0"/>
          </a:p>
        </p:txBody>
      </p:sp>
      <p:sp>
        <p:nvSpPr>
          <p:cNvPr id="4" name="Content Placeholder 2"/>
          <p:cNvSpPr txBox="1">
            <a:spLocks/>
          </p:cNvSpPr>
          <p:nvPr/>
        </p:nvSpPr>
        <p:spPr>
          <a:xfrm>
            <a:off x="457200" y="1200150"/>
            <a:ext cx="82296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Get All The Things!</a:t>
            </a:r>
          </a:p>
          <a:p>
            <a:pPr>
              <a:buFont typeface="+mj-lt"/>
              <a:buAutoNum type="arabicPeriod"/>
            </a:pPr>
            <a:r>
              <a:rPr lang="en-US" sz="1800" dirty="0" smtClean="0">
                <a:solidFill>
                  <a:schemeClr val="bg1">
                    <a:lumMod val="75000"/>
                  </a:schemeClr>
                </a:solidFill>
              </a:rPr>
              <a:t>Download and install Unreal Engine 4</a:t>
            </a:r>
          </a:p>
          <a:p>
            <a:pPr>
              <a:buFont typeface="+mj-lt"/>
              <a:buAutoNum type="arabicPeriod"/>
            </a:pPr>
            <a:r>
              <a:rPr lang="en-US" sz="1800" dirty="0" smtClean="0">
                <a:solidFill>
                  <a:schemeClr val="bg1">
                    <a:lumMod val="75000"/>
                  </a:schemeClr>
                </a:solidFill>
              </a:rPr>
              <a:t>Sync the latest code from </a:t>
            </a:r>
            <a:r>
              <a:rPr lang="en-US" sz="1800" dirty="0" err="1" smtClean="0">
                <a:solidFill>
                  <a:schemeClr val="bg1">
                    <a:lumMod val="75000"/>
                  </a:schemeClr>
                </a:solidFill>
              </a:rPr>
              <a:t>GitHub</a:t>
            </a:r>
            <a:r>
              <a:rPr lang="en-US" sz="1800" dirty="0" smtClean="0">
                <a:solidFill>
                  <a:schemeClr val="bg1">
                    <a:lumMod val="75000"/>
                  </a:schemeClr>
                </a:solidFill>
              </a:rPr>
              <a:t> (either Release or Master branch)</a:t>
            </a:r>
          </a:p>
          <a:p>
            <a:pPr>
              <a:buFont typeface="+mj-lt"/>
              <a:buAutoNum type="arabicPeriod"/>
            </a:pPr>
            <a:r>
              <a:rPr lang="en-US" sz="1800" dirty="0" smtClean="0">
                <a:solidFill>
                  <a:schemeClr val="bg1">
                    <a:lumMod val="75000"/>
                  </a:schemeClr>
                </a:solidFill>
              </a:rPr>
              <a:t>Don’t forget to download &amp; install the required dependencies!</a:t>
            </a:r>
          </a:p>
          <a:p>
            <a:pPr marL="0" indent="0">
              <a:buNone/>
            </a:pPr>
            <a:endParaRPr lang="en-US" sz="1800" dirty="0" smtClean="0">
              <a:solidFill>
                <a:schemeClr val="bg1">
                  <a:lumMod val="75000"/>
                </a:schemeClr>
              </a:solidFill>
            </a:endParaRPr>
          </a:p>
          <a:p>
            <a:pPr marL="0" indent="0">
              <a:buFont typeface="Arial" pitchFamily="34" charset="0"/>
              <a:buNone/>
            </a:pPr>
            <a:r>
              <a:rPr lang="en-US" sz="1800" dirty="0" smtClean="0"/>
              <a:t>Tools:</a:t>
            </a:r>
          </a:p>
          <a:p>
            <a:r>
              <a:rPr lang="en-US" sz="1800" dirty="0" smtClean="0"/>
              <a:t>Windows</a:t>
            </a:r>
            <a:r>
              <a:rPr lang="en-US" sz="1800" dirty="0" smtClean="0">
                <a:solidFill>
                  <a:schemeClr val="bg1">
                    <a:lumMod val="75000"/>
                  </a:schemeClr>
                </a:solidFill>
              </a:rPr>
              <a:t>: Visual Studio, </a:t>
            </a:r>
            <a:r>
              <a:rPr lang="en-US" sz="1800" dirty="0" err="1" smtClean="0">
                <a:solidFill>
                  <a:schemeClr val="bg1">
                    <a:lumMod val="75000"/>
                  </a:schemeClr>
                </a:solidFill>
              </a:rPr>
              <a:t>UnrealVS</a:t>
            </a:r>
            <a:r>
              <a:rPr lang="en-US" sz="1800" dirty="0" smtClean="0">
                <a:solidFill>
                  <a:schemeClr val="bg1">
                    <a:lumMod val="75000"/>
                  </a:schemeClr>
                </a:solidFill>
              </a:rPr>
              <a:t>, Visual Assist X (recommended)</a:t>
            </a:r>
          </a:p>
          <a:p>
            <a:r>
              <a:rPr lang="en-US" sz="1800" dirty="0" err="1" smtClean="0"/>
              <a:t>MacOS</a:t>
            </a:r>
            <a:r>
              <a:rPr lang="en-US" sz="1800" dirty="0" smtClean="0">
                <a:solidFill>
                  <a:schemeClr val="bg1">
                    <a:lumMod val="75000"/>
                  </a:schemeClr>
                </a:solidFill>
              </a:rPr>
              <a:t>: </a:t>
            </a:r>
            <a:r>
              <a:rPr lang="en-US" sz="1800" dirty="0" err="1" smtClean="0">
                <a:solidFill>
                  <a:schemeClr val="bg1">
                    <a:lumMod val="75000"/>
                  </a:schemeClr>
                </a:solidFill>
              </a:rPr>
              <a:t>Xcode</a:t>
            </a:r>
            <a:endParaRPr lang="en-US" sz="1800" dirty="0" smtClean="0">
              <a:solidFill>
                <a:schemeClr val="bg1">
                  <a:lumMod val="75000"/>
                </a:schemeClr>
              </a:solidFill>
            </a:endParaRPr>
          </a:p>
          <a:p>
            <a:r>
              <a:rPr lang="en-US" sz="1800" dirty="0" smtClean="0"/>
              <a:t>Linux</a:t>
            </a:r>
            <a:r>
              <a:rPr lang="en-US" sz="1800" dirty="0" smtClean="0">
                <a:solidFill>
                  <a:schemeClr val="bg1">
                    <a:lumMod val="75000"/>
                  </a:schemeClr>
                </a:solidFill>
              </a:rPr>
              <a:t>: Check the Wiki for latest instructions!</a:t>
            </a:r>
          </a:p>
          <a:p>
            <a:pPr marL="0" indent="0">
              <a:buNone/>
            </a:pPr>
            <a:endParaRPr lang="en-US" sz="1800" dirty="0" smtClean="0"/>
          </a:p>
          <a:p>
            <a:pPr marL="0" indent="0">
              <a:buNone/>
            </a:pPr>
            <a:r>
              <a:rPr lang="en-US" sz="1800" dirty="0" smtClean="0"/>
              <a:t>For everything else see:</a:t>
            </a:r>
          </a:p>
          <a:p>
            <a:pPr marL="0" indent="0">
              <a:buNone/>
            </a:pPr>
            <a:r>
              <a:rPr lang="en-US" sz="1800" dirty="0">
                <a:solidFill>
                  <a:schemeClr val="bg1">
                    <a:lumMod val="75000"/>
                  </a:schemeClr>
                </a:solidFill>
              </a:rPr>
              <a:t>https://docs.unrealengine.com/latest/INT/Programming/QuickStart</a:t>
            </a:r>
            <a:r>
              <a:rPr lang="en-US" sz="1800" dirty="0" smtClean="0">
                <a:solidFill>
                  <a:schemeClr val="bg1">
                    <a:lumMod val="75000"/>
                  </a:schemeClr>
                </a:solidFill>
              </a:rPr>
              <a:t>/</a:t>
            </a:r>
          </a:p>
        </p:txBody>
      </p:sp>
    </p:spTree>
    <p:extLst>
      <p:ext uri="{BB962C8B-B14F-4D97-AF65-F5344CB8AC3E}">
        <p14:creationId xmlns:p14="http://schemas.microsoft.com/office/powerpoint/2010/main" val="44697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Common Blockers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bg1">
                    <a:lumMod val="95000"/>
                  </a:schemeClr>
                </a:solidFill>
              </a:rPr>
              <a:t>Compiling</a:t>
            </a:r>
            <a:endParaRPr lang="en-US" sz="2400" dirty="0">
              <a:solidFill>
                <a:schemeClr val="bg1">
                  <a:lumMod val="95000"/>
                </a:schemeClr>
              </a:solidFill>
            </a:endParaRPr>
          </a:p>
          <a:p>
            <a:pPr marL="0" indent="0">
              <a:buNone/>
            </a:pPr>
            <a:r>
              <a:rPr lang="en-US" sz="2400" dirty="0" smtClean="0">
                <a:solidFill>
                  <a:schemeClr val="tx1">
                    <a:lumMod val="50000"/>
                    <a:lumOff val="50000"/>
                  </a:schemeClr>
                </a:solidFill>
              </a:rPr>
              <a:t>Acronyms</a:t>
            </a:r>
          </a:p>
          <a:p>
            <a:pPr marL="0" indent="0">
              <a:buNone/>
            </a:pPr>
            <a:r>
              <a:rPr lang="en-US" sz="2400" dirty="0">
                <a:solidFill>
                  <a:schemeClr val="tx1">
                    <a:lumMod val="50000"/>
                    <a:lumOff val="50000"/>
                  </a:schemeClr>
                </a:solidFill>
              </a:rPr>
              <a:t>Entry Point</a:t>
            </a:r>
            <a:endParaRPr lang="en-US" sz="2400" dirty="0" smtClean="0">
              <a:solidFill>
                <a:schemeClr val="tx1">
                  <a:lumMod val="50000"/>
                  <a:lumOff val="50000"/>
                </a:schemeClr>
              </a:solidFill>
            </a:endParaRPr>
          </a:p>
        </p:txBody>
      </p:sp>
      <p:sp>
        <p:nvSpPr>
          <p:cNvPr id="4" name="Content Placeholder 2"/>
          <p:cNvSpPr txBox="1">
            <a:spLocks/>
          </p:cNvSpPr>
          <p:nvPr/>
        </p:nvSpPr>
        <p:spPr>
          <a:xfrm>
            <a:off x="2590800" y="1200150"/>
            <a:ext cx="60960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900" dirty="0" smtClean="0"/>
              <a:t>Compiling is handled through Unreal Build Tool (UBT)</a:t>
            </a:r>
          </a:p>
          <a:p>
            <a:r>
              <a:rPr lang="en-US" sz="1900" dirty="0" smtClean="0">
                <a:solidFill>
                  <a:schemeClr val="bg1">
                    <a:lumMod val="75000"/>
                  </a:schemeClr>
                </a:solidFill>
              </a:rPr>
              <a:t>Solution/Projects in Visual Studio &amp; </a:t>
            </a:r>
            <a:r>
              <a:rPr lang="en-US" sz="1900" dirty="0" err="1" smtClean="0">
                <a:solidFill>
                  <a:schemeClr val="bg1">
                    <a:lumMod val="75000"/>
                  </a:schemeClr>
                </a:solidFill>
              </a:rPr>
              <a:t>Xcode</a:t>
            </a:r>
            <a:r>
              <a:rPr lang="en-US" sz="1900" dirty="0" smtClean="0">
                <a:solidFill>
                  <a:schemeClr val="bg1">
                    <a:lumMod val="75000"/>
                  </a:schemeClr>
                </a:solidFill>
              </a:rPr>
              <a:t> are a lie!</a:t>
            </a:r>
          </a:p>
          <a:p>
            <a:r>
              <a:rPr lang="en-US" sz="1900" dirty="0" smtClean="0">
                <a:solidFill>
                  <a:schemeClr val="bg1">
                    <a:lumMod val="75000"/>
                  </a:schemeClr>
                </a:solidFill>
              </a:rPr>
              <a:t>Pre-processes header files (UHT)</a:t>
            </a:r>
          </a:p>
          <a:p>
            <a:r>
              <a:rPr lang="en-US" sz="1900" dirty="0" smtClean="0">
                <a:solidFill>
                  <a:schemeClr val="bg1">
                    <a:lumMod val="75000"/>
                  </a:schemeClr>
                </a:solidFill>
              </a:rPr>
              <a:t>Generates magic glue code</a:t>
            </a:r>
          </a:p>
          <a:p>
            <a:r>
              <a:rPr lang="en-US" sz="1900" dirty="0" smtClean="0">
                <a:solidFill>
                  <a:schemeClr val="bg1">
                    <a:lumMod val="75000"/>
                  </a:schemeClr>
                </a:solidFill>
              </a:rPr>
              <a:t>Invokes platform specific compilers</a:t>
            </a:r>
          </a:p>
          <a:p>
            <a:r>
              <a:rPr lang="en-US" sz="1900" dirty="0" smtClean="0">
                <a:solidFill>
                  <a:schemeClr val="bg1">
                    <a:lumMod val="75000"/>
                  </a:schemeClr>
                </a:solidFill>
              </a:rPr>
              <a:t>Supports remote compiling, too</a:t>
            </a:r>
          </a:p>
          <a:p>
            <a:r>
              <a:rPr lang="en-US" sz="1900" dirty="0" smtClean="0">
                <a:solidFill>
                  <a:schemeClr val="bg1">
                    <a:lumMod val="75000"/>
                  </a:schemeClr>
                </a:solidFill>
              </a:rPr>
              <a:t>Also generates IDE project files</a:t>
            </a:r>
          </a:p>
          <a:p>
            <a:endParaRPr lang="en-US" sz="1900" dirty="0" smtClean="0">
              <a:solidFill>
                <a:schemeClr val="bg1">
                  <a:lumMod val="75000"/>
                </a:schemeClr>
              </a:solidFill>
            </a:endParaRPr>
          </a:p>
        </p:txBody>
      </p:sp>
      <p:pic>
        <p:nvPicPr>
          <p:cNvPr id="1026" name="Picture 2" descr="http://cdn.memegenerator.net/instances/500x/316749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712" y="2190750"/>
            <a:ext cx="2425288" cy="242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9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33350"/>
            <a:ext cx="270691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62150"/>
            <a:ext cx="2514600" cy="2492412"/>
          </a:xfrm>
          <a:prstGeom prst="rect">
            <a:avLst/>
          </a:prstGeom>
          <a:noFill/>
          <a:ln w="2857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511" y="143847"/>
            <a:ext cx="2898289" cy="311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455045"/>
            <a:ext cx="2811053" cy="3007320"/>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Subtitle 2"/>
          <p:cNvSpPr txBox="1">
            <a:spLocks/>
          </p:cNvSpPr>
          <p:nvPr/>
        </p:nvSpPr>
        <p:spPr>
          <a:xfrm>
            <a:off x="7239000" y="126023"/>
            <a:ext cx="1744252" cy="3883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lumMod val="85000"/>
                  </a:schemeClr>
                </a:solidFill>
                <a:latin typeface="Eurostile"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Eurostil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Eurostil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000" dirty="0" smtClean="0"/>
              <a:t>Build Rules</a:t>
            </a:r>
          </a:p>
        </p:txBody>
      </p:sp>
    </p:spTree>
    <p:extLst>
      <p:ext uri="{BB962C8B-B14F-4D97-AF65-F5344CB8AC3E}">
        <p14:creationId xmlns:p14="http://schemas.microsoft.com/office/powerpoint/2010/main" val="122671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350"/>
            <a:ext cx="5715000" cy="43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p:cNvSpPr txBox="1">
            <a:spLocks/>
          </p:cNvSpPr>
          <p:nvPr/>
        </p:nvSpPr>
        <p:spPr>
          <a:xfrm>
            <a:off x="6172200" y="126023"/>
            <a:ext cx="2811052" cy="3883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lumMod val="85000"/>
                  </a:schemeClr>
                </a:solidFill>
                <a:latin typeface="Eurostile"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Eurostil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Eurostil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000" dirty="0" smtClean="0"/>
              <a:t>Dependency Graph</a:t>
            </a:r>
          </a:p>
        </p:txBody>
      </p:sp>
    </p:spTree>
    <p:extLst>
      <p:ext uri="{BB962C8B-B14F-4D97-AF65-F5344CB8AC3E}">
        <p14:creationId xmlns:p14="http://schemas.microsoft.com/office/powerpoint/2010/main" val="221454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9550"/>
            <a:ext cx="2457450" cy="415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09550"/>
            <a:ext cx="2460390" cy="415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5715000" y="126023"/>
            <a:ext cx="3200400" cy="3883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lumMod val="85000"/>
                  </a:schemeClr>
                </a:solidFill>
                <a:latin typeface="Eurostile"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Eurostil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Eurostil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000" dirty="0" smtClean="0"/>
              <a:t>UBT, UHT, UAT Projects</a:t>
            </a:r>
          </a:p>
        </p:txBody>
      </p:sp>
    </p:spTree>
    <p:extLst>
      <p:ext uri="{BB962C8B-B14F-4D97-AF65-F5344CB8AC3E}">
        <p14:creationId xmlns:p14="http://schemas.microsoft.com/office/powerpoint/2010/main" val="150160498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FBFBF"/>
      </a:folHlink>
    </a:clrScheme>
    <a:fontScheme name="Custom 1">
      <a:majorFont>
        <a:latin typeface="Eurostile Next LT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55520</TotalTime>
  <Words>2765</Words>
  <Application>Microsoft Office PowerPoint</Application>
  <PresentationFormat>On-screen Show (16:9)</PresentationFormat>
  <Paragraphs>457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Eurostile Next LT Pro</vt:lpstr>
      <vt:lpstr>Eurostile</vt:lpstr>
      <vt:lpstr>Eurostile-Roman-DTC</vt:lpstr>
      <vt:lpstr>Calibri</vt:lpstr>
      <vt:lpstr>Office Theme</vt:lpstr>
      <vt:lpstr>Programming in UE4</vt:lpstr>
      <vt:lpstr>Programming</vt:lpstr>
      <vt:lpstr>Programming</vt:lpstr>
      <vt:lpstr>Programming</vt:lpstr>
      <vt:lpstr>Getting Started</vt:lpstr>
      <vt:lpstr>Common Blockers</vt:lpstr>
      <vt:lpstr>PowerPoint Presentation</vt:lpstr>
      <vt:lpstr>PowerPoint Presentation</vt:lpstr>
      <vt:lpstr>PowerPoint Presentation</vt:lpstr>
      <vt:lpstr>Common Blockers</vt:lpstr>
      <vt:lpstr>Common Blockers</vt:lpstr>
      <vt:lpstr>Common Blockers</vt:lpstr>
      <vt:lpstr>Unrealisms</vt:lpstr>
      <vt:lpstr>Unrealisms</vt:lpstr>
      <vt:lpstr>Unrealisms</vt:lpstr>
      <vt:lpstr>Unrealisms</vt:lpstr>
      <vt:lpstr>Unrealisms</vt:lpstr>
      <vt:lpstr>Unrealisms</vt:lpstr>
      <vt:lpstr>Unrealisms</vt:lpstr>
      <vt:lpstr>Unrealisms</vt:lpstr>
      <vt:lpstr>Unrealisms</vt:lpstr>
      <vt:lpstr>Best Practices</vt:lpstr>
      <vt:lpstr>Best Practices</vt:lpstr>
      <vt:lpstr>Questions?</vt:lpstr>
    </vt:vector>
  </TitlesOfParts>
  <Company>Epic Games,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 Marketing Plan Template</dc:title>
  <dc:creator>Kendall Boyd</dc:creator>
  <cp:lastModifiedBy>Gerke Max Preussner</cp:lastModifiedBy>
  <cp:revision>670</cp:revision>
  <dcterms:created xsi:type="dcterms:W3CDTF">2012-02-20T15:14:26Z</dcterms:created>
  <dcterms:modified xsi:type="dcterms:W3CDTF">2014-11-26T21:10:30Z</dcterms:modified>
</cp:coreProperties>
</file>