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handoutMasterIdLst>
    <p:handoutMasterId r:id="rId20"/>
  </p:handoutMasterIdLst>
  <p:sldIdLst>
    <p:sldId id="268" r:id="rId2"/>
    <p:sldId id="338" r:id="rId3"/>
    <p:sldId id="339" r:id="rId4"/>
    <p:sldId id="340" r:id="rId5"/>
    <p:sldId id="342" r:id="rId6"/>
    <p:sldId id="341" r:id="rId7"/>
    <p:sldId id="343" r:id="rId8"/>
    <p:sldId id="354" r:id="rId9"/>
    <p:sldId id="345" r:id="rId10"/>
    <p:sldId id="353" r:id="rId11"/>
    <p:sldId id="344" r:id="rId12"/>
    <p:sldId id="347" r:id="rId13"/>
    <p:sldId id="346" r:id="rId14"/>
    <p:sldId id="348" r:id="rId15"/>
    <p:sldId id="350" r:id="rId16"/>
    <p:sldId id="352" r:id="rId17"/>
    <p:sldId id="332" r:id="rId18"/>
  </p:sldIdLst>
  <p:sldSz cx="9144000" cy="5143500" type="screen16x9"/>
  <p:notesSz cx="6858000" cy="9144000"/>
  <p:embeddedFontLst>
    <p:embeddedFont>
      <p:font typeface="Eurostile" panose="020B0604020202020204" charset="0"/>
      <p:regular r:id="rId21"/>
      <p:bold r:id="rId22"/>
    </p:embeddedFont>
    <p:embeddedFont>
      <p:font typeface="Eurostile-Roman-DTC" panose="020B0604020202020204"/>
      <p:regular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FF00"/>
    <a:srgbClr val="A1AAFD"/>
    <a:srgbClr val="4254FC"/>
    <a:srgbClr val="DAA600"/>
    <a:srgbClr val="495AD7"/>
    <a:srgbClr val="384C84"/>
    <a:srgbClr val="22293E"/>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67050" autoAdjust="0"/>
  </p:normalViewPr>
  <p:slideViewPr>
    <p:cSldViewPr>
      <p:cViewPr varScale="1">
        <p:scale>
          <a:sx n="81" d="100"/>
          <a:sy n="81" d="100"/>
        </p:scale>
        <p:origin x="-1524"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3" d="100"/>
          <a:sy n="73" d="100"/>
        </p:scale>
        <p:origin x="-315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894473-0F76-490B-9557-82FAFB46A6AF}" type="datetimeFigureOut">
              <a:rPr lang="en-US" smtClean="0"/>
              <a:pPr/>
              <a:t>11/26/2014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0F758D-4E43-4188-9A1E-F7F8C61DF0B4}" type="slidenum">
              <a:rPr lang="en-US" smtClean="0"/>
              <a:pPr/>
              <a:t>‹#›</a:t>
            </a:fld>
            <a:endParaRPr lang="en-US"/>
          </a:p>
        </p:txBody>
      </p:sp>
    </p:spTree>
    <p:extLst>
      <p:ext uri="{BB962C8B-B14F-4D97-AF65-F5344CB8AC3E}">
        <p14:creationId xmlns:p14="http://schemas.microsoft.com/office/powerpoint/2010/main" val="2207037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12E1BB-3496-4285-A8EE-DF3CEE49C5AC}" type="datetimeFigureOut">
              <a:rPr lang="en-US" smtClean="0"/>
              <a:pPr/>
              <a:t>11/26/2014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5D255-0F5F-4CA8-A487-3EEEF53BB662}" type="slidenum">
              <a:rPr lang="en-US" smtClean="0"/>
              <a:pPr/>
              <a:t>‹#›</a:t>
            </a:fld>
            <a:endParaRPr lang="en-US"/>
          </a:p>
        </p:txBody>
      </p:sp>
    </p:spTree>
    <p:extLst>
      <p:ext uri="{BB962C8B-B14F-4D97-AF65-F5344CB8AC3E}">
        <p14:creationId xmlns:p14="http://schemas.microsoft.com/office/powerpoint/2010/main" val="57631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Prepared and</a:t>
            </a:r>
            <a:r>
              <a:rPr lang="en-US" baseline="0" dirty="0" smtClean="0"/>
              <a:t> presented by </a:t>
            </a:r>
            <a:r>
              <a:rPr lang="en-US" baseline="0" dirty="0" err="1" smtClean="0"/>
              <a:t>Gerke</a:t>
            </a:r>
            <a:r>
              <a:rPr lang="en-US" baseline="0" dirty="0" smtClean="0"/>
              <a:t> Max Preussner for </a:t>
            </a:r>
            <a:r>
              <a:rPr lang="en-US" baseline="0" dirty="0" smtClean="0"/>
              <a:t>East Coast </a:t>
            </a:r>
            <a:r>
              <a:rPr lang="en-US" baseline="0" dirty="0" err="1" smtClean="0"/>
              <a:t>MiniDevCon</a:t>
            </a:r>
            <a:r>
              <a:rPr lang="en-US" baseline="0" dirty="0" smtClean="0"/>
              <a:t> 2014, </a:t>
            </a:r>
            <a:r>
              <a:rPr lang="en-US" baseline="0" smtClean="0"/>
              <a:t>November 12-13</a:t>
            </a:r>
            <a:r>
              <a:rPr lang="en-US" baseline="30000" smtClean="0"/>
              <a:t>th</a:t>
            </a:r>
            <a:endParaRPr lang="en-US" baseline="0" dirty="0" smtClean="0"/>
          </a:p>
          <a:p>
            <a:endParaRPr lang="en-US" baseline="0" dirty="0" smtClean="0"/>
          </a:p>
          <a:p>
            <a:r>
              <a:rPr lang="en-US" baseline="0" dirty="0" smtClean="0"/>
              <a:t>Hi, my name is Max. I work as a Sr. Engine Programmer at Epic Games and would like to give you a quick overview of multi-threading capabilities in Unreal Engine 4.</a:t>
            </a:r>
          </a:p>
          <a:p>
            <a:endParaRPr lang="en-US" baseline="0" dirty="0" smtClean="0"/>
          </a:p>
          <a:p>
            <a:r>
              <a:rPr lang="en-US" baseline="0" dirty="0" smtClean="0"/>
              <a:t>Games and applications that perform concurrent tasks on one or multiple CPUs or CPU cores are generally </a:t>
            </a:r>
            <a:r>
              <a:rPr lang="en-US" b="1" baseline="0" dirty="0" smtClean="0"/>
              <a:t>hard to write</a:t>
            </a:r>
            <a:r>
              <a:rPr lang="en-US" baseline="0" dirty="0" smtClean="0"/>
              <a:t>, proof correct, debug and maintain.</a:t>
            </a:r>
          </a:p>
          <a:p>
            <a:endParaRPr lang="en-US" baseline="0" dirty="0" smtClean="0"/>
          </a:p>
          <a:p>
            <a:r>
              <a:rPr lang="en-US" baseline="0" dirty="0" smtClean="0"/>
              <a:t>Not only are there </a:t>
            </a:r>
            <a:r>
              <a:rPr lang="en-US" b="1" baseline="0" dirty="0" smtClean="0"/>
              <a:t>many concepts and mechanisms you have to learn</a:t>
            </a:r>
            <a:r>
              <a:rPr lang="en-US" baseline="0" dirty="0" smtClean="0"/>
              <a:t>, but also a wide range of very subtle issues that are often dependent on the operating system and the processor it is running on.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Unreal Engine provides a range of features</a:t>
            </a:r>
            <a:r>
              <a:rPr lang="en-US" dirty="0" smtClean="0"/>
              <a:t>, helpers and tools to develop</a:t>
            </a:r>
            <a:r>
              <a:rPr lang="en-US" baseline="0" dirty="0" smtClean="0"/>
              <a:t> for multi-core computers and mobile devices more easily.</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a:t>
            </a:fld>
            <a:endParaRPr lang="en-US"/>
          </a:p>
        </p:txBody>
      </p:sp>
    </p:spTree>
    <p:extLst>
      <p:ext uri="{BB962C8B-B14F-4D97-AF65-F5344CB8AC3E}">
        <p14:creationId xmlns:p14="http://schemas.microsoft.com/office/powerpoint/2010/main" val="1593599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Unreal Engine 4 uses </a:t>
            </a:r>
            <a:r>
              <a:rPr lang="en-US" b="1" baseline="0" dirty="0" smtClean="0"/>
              <a:t>threads for a number of things</a:t>
            </a:r>
            <a:r>
              <a:rPr lang="en-US" baseline="0" dirty="0" smtClean="0"/>
              <a:t>, but the most important ones are </a:t>
            </a:r>
            <a:r>
              <a:rPr lang="en-US" b="0" baseline="0" dirty="0" err="1" smtClean="0"/>
              <a:t>GameThread</a:t>
            </a:r>
            <a:r>
              <a:rPr lang="en-US" b="0" baseline="0" dirty="0" smtClean="0"/>
              <a:t>, </a:t>
            </a:r>
            <a:r>
              <a:rPr lang="en-US" b="0" baseline="0" dirty="0" err="1" smtClean="0"/>
              <a:t>RenderThread</a:t>
            </a:r>
            <a:r>
              <a:rPr lang="en-US" b="0" baseline="0" dirty="0" smtClean="0"/>
              <a:t> and </a:t>
            </a:r>
            <a:r>
              <a:rPr lang="en-US" b="0" baseline="0" dirty="0" err="1" smtClean="0"/>
              <a:t>StatsThread</a:t>
            </a:r>
            <a:r>
              <a:rPr lang="en-US" baseline="0" dirty="0" smtClean="0"/>
              <a:t>.</a:t>
            </a:r>
          </a:p>
          <a:p>
            <a:pPr marL="0" indent="0">
              <a:buFontTx/>
              <a:buNone/>
            </a:pPr>
            <a:endParaRPr lang="en-US" baseline="0" dirty="0" smtClean="0"/>
          </a:p>
          <a:p>
            <a:pPr marL="0" indent="0">
              <a:buFontTx/>
              <a:buNone/>
            </a:pPr>
            <a:r>
              <a:rPr lang="en-US" baseline="0" dirty="0" smtClean="0"/>
              <a:t>All code that interfaces with </a:t>
            </a:r>
            <a:r>
              <a:rPr lang="en-US" b="1" baseline="0" dirty="0" err="1" smtClean="0"/>
              <a:t>UObjects</a:t>
            </a:r>
            <a:r>
              <a:rPr lang="en-US" b="1" baseline="0" dirty="0" smtClean="0"/>
              <a:t> must run on the </a:t>
            </a:r>
            <a:r>
              <a:rPr lang="en-US" b="1" baseline="0" dirty="0" err="1" smtClean="0"/>
              <a:t>GameThread</a:t>
            </a:r>
            <a:r>
              <a:rPr lang="en-US" baseline="0" dirty="0" smtClean="0"/>
              <a:t>, because </a:t>
            </a:r>
            <a:r>
              <a:rPr lang="en-US" baseline="0" dirty="0" err="1" smtClean="0"/>
              <a:t>UObjects</a:t>
            </a:r>
            <a:r>
              <a:rPr lang="en-US" baseline="0" dirty="0" smtClean="0"/>
              <a:t> are not thread-safe.</a:t>
            </a:r>
          </a:p>
          <a:p>
            <a:pPr marL="0" indent="0">
              <a:buFontTx/>
              <a:buNone/>
            </a:pPr>
            <a:endParaRPr lang="en-US" baseline="0" dirty="0" smtClean="0"/>
          </a:p>
          <a:p>
            <a:pPr marL="0" indent="0">
              <a:buFontTx/>
              <a:buNone/>
            </a:pPr>
            <a:r>
              <a:rPr lang="en-US" baseline="0" dirty="0" smtClean="0"/>
              <a:t>The </a:t>
            </a:r>
            <a:r>
              <a:rPr lang="en-US" b="1" baseline="0" dirty="0" err="1" smtClean="0"/>
              <a:t>RenderThread</a:t>
            </a:r>
            <a:r>
              <a:rPr lang="en-US" baseline="0" dirty="0" smtClean="0"/>
              <a:t> allows us to perform rendering related tasks in parallel with the game logic.</a:t>
            </a:r>
          </a:p>
          <a:p>
            <a:pPr marL="0" indent="0">
              <a:buFontTx/>
              <a:buNone/>
            </a:pPr>
            <a:endParaRPr lang="en-US" baseline="0" dirty="0" smtClean="0"/>
          </a:p>
          <a:p>
            <a:pPr marL="0" indent="0">
              <a:buFontTx/>
              <a:buNone/>
            </a:pPr>
            <a:r>
              <a:rPr lang="en-US" baseline="0" dirty="0" smtClean="0"/>
              <a:t>We recently also added the </a:t>
            </a:r>
            <a:r>
              <a:rPr lang="en-US" b="1" baseline="0" dirty="0" err="1" smtClean="0"/>
              <a:t>StatsThread</a:t>
            </a:r>
            <a:r>
              <a:rPr lang="en-US" baseline="0" dirty="0" smtClean="0"/>
              <a:t> that collects and processes a number of perforce counters for profiling.</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10</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Threads are very </a:t>
            </a:r>
            <a:r>
              <a:rPr lang="en-US" b="1" baseline="0" dirty="0" smtClean="0"/>
              <a:t>heavyweight</a:t>
            </a:r>
            <a:r>
              <a:rPr lang="en-US" b="0" baseline="0" dirty="0" smtClean="0"/>
              <a:t>.</a:t>
            </a:r>
          </a:p>
          <a:p>
            <a:pPr marL="0" indent="0">
              <a:buFontTx/>
              <a:buNone/>
            </a:pPr>
            <a:endParaRPr lang="en-US" b="0" baseline="0" dirty="0" smtClean="0"/>
          </a:p>
          <a:p>
            <a:pPr marL="0" indent="0">
              <a:buFontTx/>
              <a:buNone/>
            </a:pPr>
            <a:r>
              <a:rPr lang="en-US" b="1" baseline="0" dirty="0" smtClean="0"/>
              <a:t>Task Based Multi-Threading</a:t>
            </a:r>
            <a:r>
              <a:rPr lang="en-US" baseline="0" dirty="0" smtClean="0"/>
              <a:t> allows for more fine grained, lightweight use of multiple cores.</a:t>
            </a:r>
          </a:p>
          <a:p>
            <a:pPr marL="0" indent="0">
              <a:buFontTx/>
              <a:buNone/>
            </a:pPr>
            <a:endParaRPr lang="en-US" baseline="0" dirty="0" smtClean="0"/>
          </a:p>
          <a:p>
            <a:pPr marL="0" indent="0">
              <a:buFontTx/>
              <a:buNone/>
            </a:pPr>
            <a:r>
              <a:rPr lang="en-US" baseline="0" dirty="0" smtClean="0"/>
              <a:t>A task is a small, parallelizable </a:t>
            </a:r>
            <a:r>
              <a:rPr lang="en-US" b="1" baseline="0" dirty="0" smtClean="0"/>
              <a:t>unit of work</a:t>
            </a:r>
            <a:r>
              <a:rPr lang="en-US" baseline="0" dirty="0" smtClean="0"/>
              <a:t> that can be scheduled to available worker threads that are managed by our Task Graph system.</a:t>
            </a:r>
          </a:p>
          <a:p>
            <a:pPr marL="0" indent="0">
              <a:buFontTx/>
              <a:buNone/>
            </a:pPr>
            <a:endParaRPr lang="en-US" baseline="0" dirty="0" smtClean="0"/>
          </a:p>
          <a:p>
            <a:pPr marL="0" indent="0">
              <a:buFontTx/>
              <a:buNone/>
            </a:pPr>
            <a:r>
              <a:rPr lang="en-US" baseline="0" dirty="0" smtClean="0"/>
              <a:t>As the name suggests, tasks can also have </a:t>
            </a:r>
            <a:r>
              <a:rPr lang="en-US" b="1" baseline="0" dirty="0" smtClean="0"/>
              <a:t>dependencies</a:t>
            </a:r>
            <a:r>
              <a:rPr lang="en-US" baseline="0" dirty="0" smtClean="0"/>
              <a:t> on each other, so that certain tasks are not executed until other tasks completed successfully.</a:t>
            </a:r>
          </a:p>
          <a:p>
            <a:pPr marL="0" indent="0">
              <a:buFontTx/>
              <a:buNone/>
            </a:pPr>
            <a:endParaRPr lang="en-US" baseline="0" dirty="0" smtClean="0"/>
          </a:p>
          <a:p>
            <a:pPr marL="0" indent="0">
              <a:buFontTx/>
              <a:buNone/>
            </a:pPr>
            <a:r>
              <a:rPr lang="en-US" baseline="0" dirty="0" smtClean="0"/>
              <a:t>The Task Graph is used by an increasing number of systems in the Engine, and we encourage you to use it, too.</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11</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The Profiling Tools in the Editor come with a handy feature for </a:t>
            </a:r>
            <a:r>
              <a:rPr lang="en-US" b="1" baseline="0" dirty="0" smtClean="0"/>
              <a:t>visually debugging threads</a:t>
            </a:r>
            <a:r>
              <a:rPr lang="en-US" baseline="0" dirty="0" smtClean="0"/>
              <a:t>.</a:t>
            </a:r>
          </a:p>
          <a:p>
            <a:pPr marL="0" indent="0">
              <a:buFontTx/>
              <a:buNone/>
            </a:pPr>
            <a:endParaRPr lang="en-US" baseline="0" dirty="0" smtClean="0"/>
          </a:p>
          <a:p>
            <a:pPr marL="0" indent="0">
              <a:buFontTx/>
              <a:buNone/>
            </a:pPr>
            <a:r>
              <a:rPr lang="en-US" baseline="0" dirty="0" smtClean="0"/>
              <a:t>It shows the </a:t>
            </a:r>
            <a:r>
              <a:rPr lang="en-US" b="1" baseline="0" dirty="0" smtClean="0"/>
              <a:t>cycle counter</a:t>
            </a:r>
            <a:r>
              <a:rPr lang="en-US" baseline="0" dirty="0" smtClean="0"/>
              <a:t> based statistics, as well as </a:t>
            </a:r>
            <a:r>
              <a:rPr lang="en-US" b="1" baseline="0" dirty="0" smtClean="0"/>
              <a:t>Task Graph</a:t>
            </a:r>
            <a:r>
              <a:rPr lang="en-US" baseline="0" dirty="0" smtClean="0"/>
              <a:t> usage.</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12</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Unreal Engine 4 also has platform agnostic APIs for </a:t>
            </a:r>
            <a:r>
              <a:rPr lang="en-US" b="1" baseline="0" dirty="0" smtClean="0"/>
              <a:t>creating and monitoring external processes</a:t>
            </a:r>
            <a:r>
              <a:rPr lang="en-US" baseline="0" dirty="0" smtClean="0"/>
              <a:t>.</a:t>
            </a:r>
          </a:p>
          <a:p>
            <a:pPr marL="0" indent="0">
              <a:buFontTx/>
              <a:buNone/>
            </a:pPr>
            <a:endParaRPr lang="en-US" baseline="0" dirty="0" smtClean="0"/>
          </a:p>
          <a:p>
            <a:pPr marL="0" indent="0">
              <a:buFontTx/>
              <a:buNone/>
            </a:pPr>
            <a:r>
              <a:rPr lang="en-US" baseline="0" dirty="0" smtClean="0"/>
              <a:t>You can start programs, launch web URLs or open files in other applications.</a:t>
            </a:r>
          </a:p>
          <a:p>
            <a:pPr marL="0" indent="0">
              <a:buFontTx/>
              <a:buNone/>
            </a:pPr>
            <a:endParaRPr lang="en-US" baseline="0" dirty="0" smtClean="0"/>
          </a:p>
          <a:p>
            <a:pPr marL="0" indent="0">
              <a:buFontTx/>
              <a:buNone/>
            </a:pPr>
            <a:r>
              <a:rPr lang="en-US" baseline="0" dirty="0" smtClean="0"/>
              <a:t>If you need fine control over creating and monitoring external processes, you can use the </a:t>
            </a:r>
            <a:r>
              <a:rPr lang="en-US" b="1" baseline="0" dirty="0" err="1" smtClean="0"/>
              <a:t>FMonitoredProcess</a:t>
            </a:r>
            <a:r>
              <a:rPr lang="en-US" baseline="0" dirty="0" smtClean="0"/>
              <a:t> class.</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13</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Messaging is another important architectural pattern for multi-threaded and distributed applications.</a:t>
            </a:r>
          </a:p>
          <a:p>
            <a:pPr marL="0" indent="0">
              <a:buFontTx/>
              <a:buNone/>
            </a:pPr>
            <a:endParaRPr lang="en-US" baseline="0" dirty="0" smtClean="0"/>
          </a:p>
          <a:p>
            <a:pPr marL="0" indent="0">
              <a:buFontTx/>
              <a:buNone/>
            </a:pPr>
            <a:r>
              <a:rPr lang="en-US" baseline="0" dirty="0" smtClean="0"/>
              <a:t>Unreal Message Bus implements a message passing infrastructure that can be used to send commands, events or data to other threads, processes and even computers.</a:t>
            </a:r>
          </a:p>
          <a:p>
            <a:pPr marL="0" indent="0">
              <a:buFontTx/>
              <a:buNone/>
            </a:pPr>
            <a:endParaRPr lang="en-US" baseline="0" dirty="0" smtClean="0"/>
          </a:p>
          <a:p>
            <a:pPr marL="0" indent="0">
              <a:buFontTx/>
              <a:buNone/>
            </a:pPr>
            <a:r>
              <a:rPr lang="en-US" baseline="0" dirty="0" smtClean="0"/>
              <a:t>Our main goal was to unify all the different network communication technologies we used for our tools in UE3, and to allow users to create their own distributed applications and tools without having to deal with low level technicalities, such as network protocols and how exactly messages get from A to B.</a:t>
            </a:r>
          </a:p>
          <a:p>
            <a:pPr marL="0" indent="0">
              <a:buFontTx/>
              <a:buNone/>
            </a:pPr>
            <a:endParaRPr lang="en-US" baseline="0" dirty="0" smtClean="0"/>
          </a:p>
          <a:p>
            <a:pPr marL="0" indent="0">
              <a:buFontTx/>
              <a:buNone/>
            </a:pPr>
            <a:r>
              <a:rPr lang="en-US" baseline="0" dirty="0" smtClean="0"/>
              <a:t>Messages are simple Unreal structures (that currently require a tiny bit of boilerplate, but we will fix that soon).</a:t>
            </a:r>
          </a:p>
          <a:p>
            <a:pPr marL="0" indent="0">
              <a:buFontTx/>
              <a:buNone/>
            </a:pPr>
            <a:endParaRPr lang="en-US" baseline="0" dirty="0" smtClean="0"/>
          </a:p>
          <a:p>
            <a:pPr marL="0" indent="0">
              <a:buFontTx/>
              <a:buNone/>
            </a:pPr>
            <a:r>
              <a:rPr lang="en-US" baseline="0" dirty="0" smtClean="0"/>
              <a:t>They can be sent between devices, even across the internet - if desired – and all our Unreal Frontend tools heavily rely on it.</a:t>
            </a:r>
          </a:p>
          <a:p>
            <a:pPr marL="0" indent="0">
              <a:buFontTx/>
              <a:buNone/>
            </a:pPr>
            <a:endParaRPr lang="en-US" baseline="0" dirty="0" smtClean="0"/>
          </a:p>
          <a:p>
            <a:pPr marL="0" indent="0">
              <a:buFontTx/>
              <a:buNone/>
            </a:pPr>
            <a:r>
              <a:rPr lang="en-US" baseline="0" dirty="0" smtClean="0"/>
              <a:t>Messaging is a great way to get information out of your code classes in a loosely coupled way, and future use cases may include achievement systems, event processing for AI and real-time remote editing on game consoles and mobile phones. </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14</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Debugging the flow of messages tends to be quite cumbersome in code, so the Messaging system comes with a visual debugging tool as well.</a:t>
            </a:r>
          </a:p>
          <a:p>
            <a:pPr marL="0" indent="0">
              <a:buFontTx/>
              <a:buNone/>
            </a:pPr>
            <a:endParaRPr lang="en-US" baseline="0" dirty="0" smtClean="0"/>
          </a:p>
          <a:p>
            <a:pPr marL="0" indent="0">
              <a:buFontTx/>
              <a:buNone/>
            </a:pPr>
            <a:r>
              <a:rPr lang="en-US" baseline="0" dirty="0" smtClean="0"/>
              <a:t>It is not quite finished yet, but already functional.</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15</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We are continuously working on improving and extending Unreal Engine 4.</a:t>
            </a:r>
          </a:p>
          <a:p>
            <a:pPr marL="0" indent="0">
              <a:buFontTx/>
              <a:buNone/>
            </a:pPr>
            <a:endParaRPr lang="en-US" baseline="0" dirty="0" smtClean="0"/>
          </a:p>
          <a:p>
            <a:pPr marL="0" indent="0">
              <a:buFontTx/>
              <a:buNone/>
            </a:pPr>
            <a:r>
              <a:rPr lang="en-US" baseline="0" dirty="0" smtClean="0"/>
              <a:t>That </a:t>
            </a:r>
            <a:r>
              <a:rPr lang="en-US" b="1" baseline="0" dirty="0" err="1" smtClean="0"/>
              <a:t>UObjects</a:t>
            </a:r>
            <a:r>
              <a:rPr lang="en-US" baseline="0" dirty="0" smtClean="0"/>
              <a:t> are not thread-safe is sometimes a limitation, and we are currently working on allowing their </a:t>
            </a:r>
            <a:r>
              <a:rPr lang="en-US" b="1" baseline="0" dirty="0" smtClean="0"/>
              <a:t>construction and destruction on non-Game threads</a:t>
            </a:r>
            <a:r>
              <a:rPr lang="en-US" baseline="0" dirty="0" smtClean="0"/>
              <a:t>.</a:t>
            </a:r>
          </a:p>
          <a:p>
            <a:pPr marL="0" indent="0">
              <a:buFontTx/>
              <a:buNone/>
            </a:pPr>
            <a:endParaRPr lang="en-US" baseline="0" dirty="0" smtClean="0"/>
          </a:p>
          <a:p>
            <a:pPr marL="0" indent="0">
              <a:buFontTx/>
              <a:buNone/>
            </a:pPr>
            <a:r>
              <a:rPr lang="en-US" baseline="0" dirty="0" smtClean="0"/>
              <a:t>We are also working on </a:t>
            </a:r>
            <a:r>
              <a:rPr lang="en-US" b="1" baseline="0" dirty="0" smtClean="0"/>
              <a:t>parallelizing the Renderer</a:t>
            </a:r>
            <a:r>
              <a:rPr lang="en-US" baseline="0" dirty="0" smtClean="0"/>
              <a:t>. This will be implemented not in the RHI API, but in the renderers themselves and utilize the Task Graph.</a:t>
            </a:r>
          </a:p>
          <a:p>
            <a:pPr marL="0" indent="0">
              <a:buFontTx/>
              <a:buNone/>
            </a:pPr>
            <a:endParaRPr lang="en-US" baseline="0" dirty="0" smtClean="0"/>
          </a:p>
          <a:p>
            <a:pPr marL="0" indent="0">
              <a:buFontTx/>
              <a:buNone/>
            </a:pPr>
            <a:r>
              <a:rPr lang="en-US" baseline="0" dirty="0" smtClean="0"/>
              <a:t>The </a:t>
            </a:r>
            <a:r>
              <a:rPr lang="en-US" b="1" baseline="0" dirty="0" smtClean="0"/>
              <a:t>Messaging System</a:t>
            </a:r>
            <a:r>
              <a:rPr lang="en-US" baseline="0" dirty="0" smtClean="0"/>
              <a:t> will become very important for the new Editor tools we have scheduled for next year, so we will make it more powerful and easier to use as well.</a:t>
            </a:r>
          </a:p>
          <a:p>
            <a:pPr marL="0" indent="0">
              <a:buFontTx/>
              <a:buNone/>
            </a:pPr>
            <a:endParaRPr lang="en-US" baseline="0" dirty="0" smtClean="0"/>
          </a:p>
          <a:p>
            <a:pPr marL="0" indent="0">
              <a:buFontTx/>
              <a:buNone/>
            </a:pPr>
            <a:r>
              <a:rPr lang="en-US" baseline="0" dirty="0" smtClean="0"/>
              <a:t>Much of our thread-safe code is currently lock based, and we have gotten good results with it, but we are also planning to </a:t>
            </a:r>
            <a:r>
              <a:rPr lang="en-US" b="1" baseline="0" dirty="0" smtClean="0"/>
              <a:t>add more generic lock-free containers</a:t>
            </a:r>
            <a:r>
              <a:rPr lang="en-US" baseline="0" dirty="0" smtClean="0"/>
              <a:t>.</a:t>
            </a:r>
          </a:p>
        </p:txBody>
      </p:sp>
      <p:sp>
        <p:nvSpPr>
          <p:cNvPr id="4" name="Slide Number Placeholder 3"/>
          <p:cNvSpPr>
            <a:spLocks noGrp="1"/>
          </p:cNvSpPr>
          <p:nvPr>
            <p:ph type="sldNum" sz="quarter" idx="10"/>
          </p:nvPr>
        </p:nvSpPr>
        <p:spPr/>
        <p:txBody>
          <a:bodyPr/>
          <a:lstStyle/>
          <a:p>
            <a:fld id="{C845D255-0F5F-4CA8-A487-3EEEF53BB662}" type="slidenum">
              <a:rPr lang="en-US" smtClean="0"/>
              <a:pPr/>
              <a:t>16</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 I would like to conclude this</a:t>
            </a:r>
            <a:r>
              <a:rPr lang="en-US" baseline="0" dirty="0" smtClean="0"/>
              <a:t> talk.</a:t>
            </a:r>
          </a:p>
          <a:p>
            <a:endParaRPr lang="en-US" baseline="0" dirty="0" smtClean="0"/>
          </a:p>
          <a:p>
            <a:r>
              <a:rPr lang="en-US" baseline="0" dirty="0" smtClean="0"/>
              <a:t>Make sure to check out our extensive materials on the internet, all of which are available for free – even if you don’t have a subscription yet.</a:t>
            </a:r>
          </a:p>
          <a:p>
            <a:endParaRPr lang="en-US" baseline="0" dirty="0" smtClean="0"/>
          </a:p>
          <a:p>
            <a:r>
              <a:rPr lang="en-US" baseline="0" dirty="0" smtClean="0"/>
              <a:t>Are there any questions I can answer right now?</a:t>
            </a:r>
            <a:endParaRPr lang="en-US" dirty="0"/>
          </a:p>
        </p:txBody>
      </p:sp>
      <p:sp>
        <p:nvSpPr>
          <p:cNvPr id="4" name="Slide Number Placeholder 3"/>
          <p:cNvSpPr>
            <a:spLocks noGrp="1"/>
          </p:cNvSpPr>
          <p:nvPr>
            <p:ph type="sldNum" sz="quarter" idx="10"/>
          </p:nvPr>
        </p:nvSpPr>
        <p:spPr/>
        <p:txBody>
          <a:bodyPr/>
          <a:lstStyle/>
          <a:p>
            <a:fld id="{C845D255-0F5F-4CA8-A487-3EEEF53BB662}" type="slidenum">
              <a:rPr lang="en-US" smtClean="0"/>
              <a:pPr/>
              <a:t>17</a:t>
            </a:fld>
            <a:endParaRPr lang="en-US"/>
          </a:p>
        </p:txBody>
      </p:sp>
    </p:spTree>
    <p:extLst>
      <p:ext uri="{BB962C8B-B14F-4D97-AF65-F5344CB8AC3E}">
        <p14:creationId xmlns:p14="http://schemas.microsoft.com/office/powerpoint/2010/main" val="266218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At the </a:t>
            </a:r>
            <a:r>
              <a:rPr lang="en-US" b="1" baseline="0" dirty="0" smtClean="0"/>
              <a:t>lowest level</a:t>
            </a:r>
            <a:r>
              <a:rPr lang="en-US" baseline="0" dirty="0" smtClean="0"/>
              <a:t>, the Engine provides a number of </a:t>
            </a:r>
            <a:r>
              <a:rPr lang="en-US" b="1" baseline="0" dirty="0" smtClean="0"/>
              <a:t>synchronization primitives</a:t>
            </a:r>
            <a:r>
              <a:rPr lang="en-US" baseline="0" dirty="0" smtClean="0"/>
              <a:t> used to syn</a:t>
            </a:r>
            <a:r>
              <a:rPr lang="en-US" dirty="0" smtClean="0"/>
              <a:t>chronize memory access across different threads.</a:t>
            </a:r>
          </a:p>
          <a:p>
            <a:pPr marL="0" indent="0">
              <a:buFontTx/>
              <a:buNone/>
            </a:pPr>
            <a:endParaRPr lang="en-US" dirty="0" smtClean="0"/>
          </a:p>
          <a:p>
            <a:pPr marL="0" indent="0">
              <a:buFontTx/>
              <a:buNone/>
            </a:pPr>
            <a:r>
              <a:rPr lang="en-US" dirty="0" smtClean="0"/>
              <a:t>Commonly used primitives are atomic operations, mechanisms for locking</a:t>
            </a:r>
            <a:r>
              <a:rPr lang="en-US" baseline="0" dirty="0" smtClean="0"/>
              <a:t> and</a:t>
            </a:r>
            <a:r>
              <a:rPr lang="en-US" dirty="0" smtClean="0"/>
              <a:t> signaling threads, as well as for waiting on events from</a:t>
            </a:r>
            <a:r>
              <a:rPr lang="en-US" baseline="0" dirty="0" smtClean="0"/>
              <a:t> other threads.</a:t>
            </a:r>
            <a:endParaRPr lang="en-US" dirty="0" smtClean="0"/>
          </a:p>
          <a:p>
            <a:pPr marL="0" indent="0">
              <a:buFontTx/>
              <a:buNone/>
            </a:pPr>
            <a:endParaRPr lang="en-US" dirty="0" smtClean="0"/>
          </a:p>
          <a:p>
            <a:pPr marL="0" indent="0">
              <a:buFontTx/>
              <a:buNone/>
            </a:pPr>
            <a:r>
              <a:rPr lang="en-US" b="1" dirty="0" smtClean="0"/>
              <a:t>Atomic</a:t>
            </a:r>
            <a:r>
              <a:rPr lang="en-US" b="1" baseline="0" dirty="0" smtClean="0"/>
              <a:t> operations</a:t>
            </a:r>
            <a:r>
              <a:rPr lang="en-US" baseline="0" dirty="0" smtClean="0"/>
              <a:t> allow the CPU to read and write a memory location in the same indivisible bus operation.</a:t>
            </a:r>
          </a:p>
          <a:p>
            <a:pPr marL="0" indent="0">
              <a:buFontTx/>
              <a:buNone/>
            </a:pPr>
            <a:endParaRPr lang="en-US" baseline="0" dirty="0" smtClean="0"/>
          </a:p>
          <a:p>
            <a:pPr marL="0" indent="0">
              <a:buFontTx/>
              <a:buNone/>
            </a:pPr>
            <a:r>
              <a:rPr lang="en-US" baseline="0" dirty="0" smtClean="0"/>
              <a:t>Although this seems to be a rather trivial feature, it is the foundation of many higher level multi-threading mechanisms.</a:t>
            </a:r>
          </a:p>
          <a:p>
            <a:pPr marL="0" indent="0">
              <a:buFontTx/>
              <a:buNone/>
            </a:pPr>
            <a:endParaRPr lang="en-US" baseline="0" dirty="0" smtClean="0"/>
          </a:p>
          <a:p>
            <a:pPr marL="0" indent="0">
              <a:buFontTx/>
              <a:buNone/>
            </a:pPr>
            <a:r>
              <a:rPr lang="en-US" baseline="0" dirty="0" smtClean="0"/>
              <a:t>The main </a:t>
            </a:r>
            <a:r>
              <a:rPr lang="en-US" b="1" baseline="0" dirty="0" smtClean="0"/>
              <a:t>advantage</a:t>
            </a:r>
            <a:r>
              <a:rPr lang="en-US" baseline="0" dirty="0" smtClean="0"/>
              <a:t> of atomics is that they are very quick compared to locks, and they avoid the common problems of mutual exclusion and deadlocks.</a:t>
            </a:r>
            <a:endParaRPr lang="en-US" dirty="0" smtClean="0"/>
          </a:p>
          <a:p>
            <a:pPr marL="0" indent="0">
              <a:buFontTx/>
              <a:buNone/>
            </a:pPr>
            <a:endParaRPr lang="en-US" dirty="0" smtClean="0"/>
          </a:p>
          <a:p>
            <a:pPr marL="0" indent="0">
              <a:buFontTx/>
              <a:buNone/>
            </a:pPr>
            <a:r>
              <a:rPr lang="en-US" baseline="0" dirty="0" smtClean="0"/>
              <a:t>Unreal Engine exposes various atomic operations, such as incrementing and compare-and-exchange in a platform agnostic API.</a:t>
            </a:r>
          </a:p>
          <a:p>
            <a:pPr marL="0" indent="0">
              <a:buFontTx/>
              <a:buNone/>
            </a:pPr>
            <a:endParaRPr lang="en-US" baseline="0" dirty="0" smtClean="0"/>
          </a:p>
          <a:p>
            <a:pPr marL="0" indent="0">
              <a:buFontTx/>
              <a:buNone/>
            </a:pPr>
            <a:r>
              <a:rPr lang="en-US" baseline="0" dirty="0" smtClean="0"/>
              <a:t>Most atomic operations operate on 32-bit values, but we also provide APIs for 64- and 128-bit values, if the particular platform supports them.</a:t>
            </a:r>
          </a:p>
        </p:txBody>
      </p:sp>
      <p:sp>
        <p:nvSpPr>
          <p:cNvPr id="4" name="Slide Number Placeholder 3"/>
          <p:cNvSpPr>
            <a:spLocks noGrp="1"/>
          </p:cNvSpPr>
          <p:nvPr>
            <p:ph type="sldNum" sz="quarter" idx="10"/>
          </p:nvPr>
        </p:nvSpPr>
        <p:spPr/>
        <p:txBody>
          <a:bodyPr/>
          <a:lstStyle/>
          <a:p>
            <a:fld id="{C845D255-0F5F-4CA8-A487-3EEEF53BB662}" type="slidenum">
              <a:rPr lang="en-US" smtClean="0"/>
              <a:pPr/>
              <a:t>2</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Here is an example from our code base that uses atomics to implement a thread-safe counter.</a:t>
            </a:r>
          </a:p>
          <a:p>
            <a:pPr marL="0" indent="0">
              <a:buFontTx/>
              <a:buNone/>
            </a:pPr>
            <a:endParaRPr lang="en-US" baseline="0" dirty="0" smtClean="0"/>
          </a:p>
          <a:p>
            <a:pPr marL="0" indent="0">
              <a:buFontTx/>
              <a:buNone/>
            </a:pPr>
            <a:r>
              <a:rPr lang="en-US" baseline="0" dirty="0" smtClean="0"/>
              <a:t>A normal increment instruction for integers may involve multiple bus operations that read the current value, increment it and write it back to memory.</a:t>
            </a:r>
          </a:p>
          <a:p>
            <a:pPr marL="0" indent="0">
              <a:buFontTx/>
              <a:buNone/>
            </a:pPr>
            <a:endParaRPr lang="en-US" baseline="0" dirty="0" smtClean="0"/>
          </a:p>
          <a:p>
            <a:pPr marL="0" indent="0">
              <a:buFontTx/>
              <a:buNone/>
            </a:pPr>
            <a:r>
              <a:rPr lang="en-US" baseline="0" dirty="0" smtClean="0"/>
              <a:t>During these multiple steps it is possible – in principle and in practice – that the operating system suspends our thread, and another thread that also wishes to increment the counter modifies our value, causing that increment to be lost when our thread resumes.</a:t>
            </a:r>
          </a:p>
          <a:p>
            <a:pPr marL="0" indent="0">
              <a:buFontTx/>
              <a:buNone/>
            </a:pPr>
            <a:endParaRPr lang="en-US" baseline="0" dirty="0" smtClean="0"/>
          </a:p>
          <a:p>
            <a:pPr marL="0" indent="0">
              <a:buFontTx/>
              <a:buNone/>
            </a:pPr>
            <a:r>
              <a:rPr lang="en-US" baseline="0" dirty="0" smtClean="0"/>
              <a:t>The use of ‘interlocked add’ in this example ensures that the increment operation cannot be interrupted.</a:t>
            </a:r>
          </a:p>
          <a:p>
            <a:pPr marL="0" indent="0">
              <a:buFontTx/>
              <a:buNone/>
            </a:pPr>
            <a:endParaRPr lang="en-US" baseline="0" dirty="0" smtClean="0"/>
          </a:p>
          <a:p>
            <a:pPr marL="0" indent="0">
              <a:buFontTx/>
              <a:buNone/>
            </a:pPr>
            <a:r>
              <a:rPr lang="en-US" baseline="0" dirty="0" smtClean="0"/>
              <a:t>Because the counter value can change in asynchronous ways that the compiler cannot foresee, we use the volatile keyword to prevent optimizations of code that accesses the value.</a:t>
            </a:r>
          </a:p>
        </p:txBody>
      </p:sp>
      <p:sp>
        <p:nvSpPr>
          <p:cNvPr id="4" name="Slide Number Placeholder 3"/>
          <p:cNvSpPr>
            <a:spLocks noGrp="1"/>
          </p:cNvSpPr>
          <p:nvPr>
            <p:ph type="sldNum" sz="quarter" idx="10"/>
          </p:nvPr>
        </p:nvSpPr>
        <p:spPr/>
        <p:txBody>
          <a:bodyPr/>
          <a:lstStyle/>
          <a:p>
            <a:fld id="{C845D255-0F5F-4CA8-A487-3EEEF53BB662}" type="slidenum">
              <a:rPr lang="en-US" smtClean="0"/>
              <a:pPr/>
              <a:t>3</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The main locking mechanisms used in Unreal Engine are Critical Sections and Spin Locks.</a:t>
            </a:r>
          </a:p>
          <a:p>
            <a:pPr marL="0" indent="0">
              <a:buFontTx/>
              <a:buNone/>
            </a:pPr>
            <a:endParaRPr lang="en-US" baseline="0" dirty="0" smtClean="0"/>
          </a:p>
          <a:p>
            <a:pPr marL="0" indent="0">
              <a:buFontTx/>
              <a:buNone/>
            </a:pPr>
            <a:r>
              <a:rPr lang="en-US" b="1" baseline="0" dirty="0" smtClean="0"/>
              <a:t>Critical Sections</a:t>
            </a:r>
            <a:r>
              <a:rPr lang="en-US" baseline="0" dirty="0" smtClean="0"/>
              <a:t> provide mutually exclusive access to a single resource, usually the internals of a thread-safe class.</a:t>
            </a:r>
          </a:p>
          <a:p>
            <a:pPr marL="0" indent="0">
              <a:buFontTx/>
              <a:buNone/>
            </a:pPr>
            <a:endParaRPr lang="en-US" baseline="0" dirty="0" smtClean="0"/>
          </a:p>
          <a:p>
            <a:pPr marL="0" indent="0">
              <a:buFontTx/>
              <a:buNone/>
            </a:pPr>
            <a:r>
              <a:rPr lang="en-US" baseline="0" dirty="0" smtClean="0"/>
              <a:t>In combination with </a:t>
            </a:r>
            <a:r>
              <a:rPr lang="en-US" b="1" baseline="0" dirty="0" smtClean="0"/>
              <a:t>Scope Locks</a:t>
            </a:r>
            <a:r>
              <a:rPr lang="en-US" baseline="0" dirty="0" smtClean="0"/>
              <a:t> they ensure that a given block of code can be executed by only </a:t>
            </a:r>
            <a:r>
              <a:rPr lang="en-US" b="1" baseline="0" dirty="0" smtClean="0"/>
              <a:t>one thread at a time</a:t>
            </a:r>
            <a:r>
              <a:rPr lang="en-US" baseline="0" dirty="0" smtClean="0"/>
              <a:t>.</a:t>
            </a:r>
          </a:p>
          <a:p>
            <a:pPr marL="0" indent="0">
              <a:buFontTx/>
              <a:buNone/>
            </a:pPr>
            <a:endParaRPr lang="en-US" baseline="0" dirty="0" smtClean="0"/>
          </a:p>
          <a:p>
            <a:pPr marL="0" indent="0">
              <a:buFontTx/>
              <a:buNone/>
            </a:pPr>
            <a:r>
              <a:rPr lang="en-US" baseline="0" dirty="0" smtClean="0"/>
              <a:t>Compared to atomic operations, they can be a lot slower when the lock is accessed by more than one thread.</a:t>
            </a:r>
          </a:p>
          <a:p>
            <a:pPr marL="0" indent="0">
              <a:buFontTx/>
              <a:buNone/>
            </a:pPr>
            <a:endParaRPr lang="en-US" baseline="0" dirty="0" smtClean="0"/>
          </a:p>
          <a:p>
            <a:pPr marL="0" indent="0">
              <a:buFontTx/>
              <a:buNone/>
            </a:pPr>
            <a:r>
              <a:rPr lang="en-US" b="1" baseline="0" dirty="0" smtClean="0"/>
              <a:t>Spin Locks</a:t>
            </a:r>
            <a:r>
              <a:rPr lang="en-US" baseline="0" dirty="0" smtClean="0"/>
              <a:t> also provide exclusive access, but instead of using the </a:t>
            </a:r>
            <a:r>
              <a:rPr lang="en-US" baseline="0" dirty="0" err="1" smtClean="0"/>
              <a:t>mutex</a:t>
            </a:r>
            <a:r>
              <a:rPr lang="en-US" baseline="0" dirty="0" smtClean="0"/>
              <a:t> facilities provided by the OS they sleep in a loop until the lock is removed.</a:t>
            </a:r>
          </a:p>
          <a:p>
            <a:pPr marL="0" indent="0">
              <a:buFontTx/>
              <a:buNone/>
            </a:pPr>
            <a:endParaRPr lang="en-US" baseline="0" dirty="0" smtClean="0"/>
          </a:p>
          <a:p>
            <a:pPr marL="0" indent="0">
              <a:buFontTx/>
              <a:buNone/>
            </a:pPr>
            <a:r>
              <a:rPr lang="en-US" baseline="0" dirty="0" smtClean="0"/>
              <a:t>The </a:t>
            </a:r>
            <a:r>
              <a:rPr lang="en-US" b="1" baseline="0" dirty="0" smtClean="0"/>
              <a:t>sleep time</a:t>
            </a:r>
            <a:r>
              <a:rPr lang="en-US" baseline="0" dirty="0" smtClean="0"/>
              <a:t> is configurable (0.1 seconds by default), and for very small durations they may actually just do a no-op spin loop under the hood.</a:t>
            </a:r>
          </a:p>
        </p:txBody>
      </p:sp>
      <p:sp>
        <p:nvSpPr>
          <p:cNvPr id="4" name="Slide Number Placeholder 3"/>
          <p:cNvSpPr>
            <a:spLocks noGrp="1"/>
          </p:cNvSpPr>
          <p:nvPr>
            <p:ph type="sldNum" sz="quarter" idx="10"/>
          </p:nvPr>
        </p:nvSpPr>
        <p:spPr/>
        <p:txBody>
          <a:bodyPr/>
          <a:lstStyle/>
          <a:p>
            <a:fld id="{C845D255-0F5F-4CA8-A487-3EEEF53BB662}" type="slidenum">
              <a:rPr lang="en-US" smtClean="0"/>
              <a:pPr/>
              <a:t>4</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baseline="0" dirty="0" smtClean="0"/>
              <a:t>Semaphores</a:t>
            </a:r>
            <a:r>
              <a:rPr lang="en-US" baseline="0" dirty="0" smtClean="0"/>
              <a:t> are similar to mutual exclusion locks, but they also contain a signaling mechanism.</a:t>
            </a:r>
          </a:p>
          <a:p>
            <a:pPr marL="0" indent="0">
              <a:buFontTx/>
              <a:buNone/>
            </a:pPr>
            <a:endParaRPr lang="en-US" baseline="0" dirty="0" smtClean="0"/>
          </a:p>
          <a:p>
            <a:pPr marL="0" indent="0">
              <a:buFontTx/>
              <a:buNone/>
            </a:pPr>
            <a:r>
              <a:rPr lang="en-US" baseline="0" dirty="0" smtClean="0"/>
              <a:t>There is currently an implementation in </a:t>
            </a:r>
            <a:r>
              <a:rPr lang="en-US" baseline="0" dirty="0" err="1" smtClean="0"/>
              <a:t>FPlatformProcess</a:t>
            </a:r>
            <a:r>
              <a:rPr lang="en-US" baseline="0" dirty="0" smtClean="0"/>
              <a:t>, but it is not quite what one would expect, only implemented for Windows and only used in </a:t>
            </a:r>
            <a:r>
              <a:rPr lang="en-US" baseline="0" dirty="0" err="1" smtClean="0"/>
              <a:t>Lightmass</a:t>
            </a:r>
            <a:r>
              <a:rPr lang="en-US" baseline="0" dirty="0" smtClean="0"/>
              <a:t> right now.</a:t>
            </a:r>
          </a:p>
          <a:p>
            <a:pPr marL="0" indent="0">
              <a:buFontTx/>
              <a:buNone/>
            </a:pPr>
            <a:endParaRPr lang="en-US" baseline="0" dirty="0" smtClean="0"/>
          </a:p>
          <a:p>
            <a:pPr marL="0" indent="0">
              <a:buFontTx/>
              <a:buNone/>
            </a:pPr>
            <a:r>
              <a:rPr lang="en-US" baseline="0" dirty="0" smtClean="0"/>
              <a:t>A better choice for signaling between threads would be the </a:t>
            </a:r>
            <a:r>
              <a:rPr lang="en-US" b="1" baseline="0" dirty="0" err="1" smtClean="0"/>
              <a:t>FEvent</a:t>
            </a:r>
            <a:r>
              <a:rPr lang="en-US" baseline="0" dirty="0" smtClean="0"/>
              <a:t> class…</a:t>
            </a:r>
          </a:p>
        </p:txBody>
      </p:sp>
      <p:sp>
        <p:nvSpPr>
          <p:cNvPr id="4" name="Slide Number Placeholder 3"/>
          <p:cNvSpPr>
            <a:spLocks noGrp="1"/>
          </p:cNvSpPr>
          <p:nvPr>
            <p:ph type="sldNum" sz="quarter" idx="10"/>
          </p:nvPr>
        </p:nvSpPr>
        <p:spPr/>
        <p:txBody>
          <a:bodyPr/>
          <a:lstStyle/>
          <a:p>
            <a:fld id="{C845D255-0F5F-4CA8-A487-3EEEF53BB662}" type="slidenum">
              <a:rPr lang="en-US" smtClean="0"/>
              <a:pPr/>
              <a:t>5</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 which also uses a </a:t>
            </a:r>
            <a:r>
              <a:rPr lang="en-US" baseline="0" dirty="0" err="1" smtClean="0"/>
              <a:t>mutex</a:t>
            </a:r>
            <a:r>
              <a:rPr lang="en-US" baseline="0" dirty="0" smtClean="0"/>
              <a:t> under the hood.</a:t>
            </a:r>
          </a:p>
          <a:p>
            <a:pPr marL="0" indent="0">
              <a:buFontTx/>
              <a:buNone/>
            </a:pPr>
            <a:endParaRPr lang="en-US" baseline="0" dirty="0" smtClean="0"/>
          </a:p>
          <a:p>
            <a:pPr marL="0" indent="0">
              <a:buFontTx/>
              <a:buNone/>
            </a:pPr>
            <a:r>
              <a:rPr lang="en-US" baseline="0" dirty="0" smtClean="0"/>
              <a:t>We frequently use events </a:t>
            </a:r>
            <a:r>
              <a:rPr lang="en-US" b="1" baseline="0" dirty="0" smtClean="0"/>
              <a:t>in worker threads to notify them</a:t>
            </a:r>
            <a:r>
              <a:rPr lang="en-US" baseline="0" dirty="0" smtClean="0"/>
              <a:t> about newly added work items or that we wish to shut them down.</a:t>
            </a:r>
          </a:p>
          <a:p>
            <a:pPr marL="0" indent="0">
              <a:buFontTx/>
              <a:buNone/>
            </a:pPr>
            <a:endParaRPr lang="en-US" baseline="0" dirty="0" smtClean="0"/>
          </a:p>
          <a:p>
            <a:pPr marL="0" indent="0">
              <a:buFontTx/>
              <a:buNone/>
            </a:pPr>
            <a:r>
              <a:rPr lang="en-US" baseline="0" dirty="0" smtClean="0"/>
              <a:t>If you just want to send a one-shot signal from another thread, you can pass an </a:t>
            </a:r>
            <a:r>
              <a:rPr lang="en-US" b="1" baseline="0" dirty="0" err="1" smtClean="0"/>
              <a:t>FScopedEvent</a:t>
            </a:r>
            <a:r>
              <a:rPr lang="en-US" baseline="0" dirty="0" smtClean="0"/>
              <a:t> into it, and your current thread will stall when the event exits its scope until it is triggered.</a:t>
            </a:r>
          </a:p>
        </p:txBody>
      </p:sp>
      <p:sp>
        <p:nvSpPr>
          <p:cNvPr id="4" name="Slide Number Placeholder 3"/>
          <p:cNvSpPr>
            <a:spLocks noGrp="1"/>
          </p:cNvSpPr>
          <p:nvPr>
            <p:ph type="sldNum" sz="quarter" idx="10"/>
          </p:nvPr>
        </p:nvSpPr>
        <p:spPr/>
        <p:txBody>
          <a:bodyPr/>
          <a:lstStyle/>
          <a:p>
            <a:fld id="{C845D255-0F5F-4CA8-A487-3EEEF53BB662}" type="slidenum">
              <a:rPr lang="en-US" smtClean="0"/>
              <a:pPr/>
              <a:t>6</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Most container types and classes in the Engine, including </a:t>
            </a:r>
            <a:r>
              <a:rPr lang="en-US" baseline="0" dirty="0" err="1" smtClean="0"/>
              <a:t>TArray</a:t>
            </a:r>
            <a:r>
              <a:rPr lang="en-US" baseline="0" dirty="0" smtClean="0"/>
              <a:t> and </a:t>
            </a:r>
            <a:r>
              <a:rPr lang="en-US" baseline="0" dirty="0" err="1" smtClean="0"/>
              <a:t>TMap</a:t>
            </a:r>
            <a:r>
              <a:rPr lang="en-US" baseline="0" dirty="0" smtClean="0"/>
              <a:t> are </a:t>
            </a:r>
            <a:r>
              <a:rPr lang="en-US" b="1" baseline="0" dirty="0" smtClean="0"/>
              <a:t>not thread-safe</a:t>
            </a:r>
            <a:r>
              <a:rPr lang="en-US" baseline="0" dirty="0" smtClean="0"/>
              <a:t>.</a:t>
            </a:r>
          </a:p>
          <a:p>
            <a:pPr marL="0" indent="0">
              <a:buFontTx/>
              <a:buNone/>
            </a:pPr>
            <a:endParaRPr lang="en-US" baseline="0" dirty="0" smtClean="0"/>
          </a:p>
          <a:p>
            <a:pPr marL="0" indent="0">
              <a:buFontTx/>
              <a:buNone/>
            </a:pPr>
            <a:r>
              <a:rPr lang="en-US" baseline="0" dirty="0" smtClean="0"/>
              <a:t>We usually just </a:t>
            </a:r>
            <a:r>
              <a:rPr lang="en-US" b="1" baseline="0" dirty="0" smtClean="0"/>
              <a:t>manually add atomics and mutual exclusion locks</a:t>
            </a:r>
            <a:r>
              <a:rPr lang="en-US" baseline="0" dirty="0" smtClean="0"/>
              <a:t> in our code on an as-needed basis.</a:t>
            </a:r>
          </a:p>
          <a:p>
            <a:pPr marL="0" indent="0">
              <a:buFontTx/>
              <a:buNone/>
            </a:pPr>
            <a:endParaRPr lang="en-US" baseline="0" dirty="0" smtClean="0"/>
          </a:p>
          <a:p>
            <a:pPr marL="0" indent="0">
              <a:buFontTx/>
              <a:buNone/>
            </a:pPr>
            <a:r>
              <a:rPr lang="en-US" baseline="0" dirty="0" smtClean="0"/>
              <a:t>Of course, locks are not always desirable, so we are also starting to implement basic </a:t>
            </a:r>
            <a:r>
              <a:rPr lang="en-US" b="1" baseline="0" dirty="0" smtClean="0"/>
              <a:t>lock-free containers</a:t>
            </a:r>
            <a:r>
              <a:rPr lang="en-US" baseline="0" dirty="0" smtClean="0"/>
              <a:t> that are thread-safe.</a:t>
            </a:r>
          </a:p>
          <a:p>
            <a:pPr marL="0" indent="0">
              <a:buFontTx/>
              <a:buNone/>
            </a:pPr>
            <a:endParaRPr lang="en-US" baseline="0" dirty="0" smtClean="0"/>
          </a:p>
          <a:p>
            <a:pPr marL="0" indent="0">
              <a:buFontTx/>
              <a:buNone/>
            </a:pPr>
            <a:r>
              <a:rPr lang="en-US" baseline="0" dirty="0" smtClean="0"/>
              <a:t>A very useful lock-free container is </a:t>
            </a:r>
            <a:r>
              <a:rPr lang="en-US" b="1" baseline="0" dirty="0" err="1" smtClean="0"/>
              <a:t>TQueue</a:t>
            </a:r>
            <a:r>
              <a:rPr lang="en-US" baseline="0" dirty="0" smtClean="0"/>
              <a:t>, which is lock- and contention-free for SPSC and lock-free for MPSC.</a:t>
            </a:r>
          </a:p>
          <a:p>
            <a:pPr marL="0" indent="0">
              <a:buFontTx/>
              <a:buNone/>
            </a:pPr>
            <a:endParaRPr lang="en-US" baseline="0" dirty="0" smtClean="0"/>
          </a:p>
          <a:p>
            <a:pPr marL="0" indent="0">
              <a:buFontTx/>
              <a:buNone/>
            </a:pPr>
            <a:r>
              <a:rPr lang="en-US" baseline="0" dirty="0" smtClean="0"/>
              <a:t>It is used in many places that transfer data from one thread to another.</a:t>
            </a:r>
          </a:p>
          <a:p>
            <a:pPr marL="0" indent="0">
              <a:buFontTx/>
              <a:buNone/>
            </a:pPr>
            <a:endParaRPr lang="en-US" baseline="0" dirty="0" smtClean="0"/>
          </a:p>
          <a:p>
            <a:pPr marL="0" indent="0">
              <a:buFontTx/>
              <a:buNone/>
            </a:pPr>
            <a:r>
              <a:rPr lang="en-US" baseline="0" dirty="0" smtClean="0"/>
              <a:t>(We also implemented a lock-free MPMC queue using the Disruptor pattern at some point – it is not part of UE4 right now, but if you need it, send me an email!)</a:t>
            </a:r>
          </a:p>
        </p:txBody>
      </p:sp>
      <p:sp>
        <p:nvSpPr>
          <p:cNvPr id="4" name="Slide Number Placeholder 3"/>
          <p:cNvSpPr>
            <a:spLocks noGrp="1"/>
          </p:cNvSpPr>
          <p:nvPr>
            <p:ph type="sldNum" sz="quarter" idx="10"/>
          </p:nvPr>
        </p:nvSpPr>
        <p:spPr/>
        <p:txBody>
          <a:bodyPr/>
          <a:lstStyle/>
          <a:p>
            <a:fld id="{C845D255-0F5F-4CA8-A487-3EEEF53BB662}" type="slidenum">
              <a:rPr lang="en-US" smtClean="0"/>
              <a:pPr/>
              <a:t>7</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We also provide some </a:t>
            </a:r>
            <a:r>
              <a:rPr lang="en-US" b="1" baseline="0" dirty="0" smtClean="0"/>
              <a:t>high level helper objects</a:t>
            </a:r>
            <a:r>
              <a:rPr lang="en-US" baseline="0" dirty="0" smtClean="0"/>
              <a:t> that are built on top of the synchronization primitives, some of which are shown here.</a:t>
            </a:r>
          </a:p>
          <a:p>
            <a:pPr marL="0" indent="0">
              <a:buFontTx/>
              <a:buNone/>
            </a:pPr>
            <a:endParaRPr lang="en-US" baseline="0" dirty="0" smtClean="0"/>
          </a:p>
          <a:p>
            <a:pPr marL="0" indent="0">
              <a:buFontTx/>
              <a:buNone/>
            </a:pPr>
            <a:r>
              <a:rPr lang="en-US" baseline="0" dirty="0" smtClean="0"/>
              <a:t>The thread-safe counter we have already seen in the code example earlier.</a:t>
            </a:r>
          </a:p>
          <a:p>
            <a:pPr marL="0" indent="0">
              <a:buFontTx/>
              <a:buNone/>
            </a:pPr>
            <a:endParaRPr lang="en-US" baseline="0" dirty="0" smtClean="0"/>
          </a:p>
          <a:p>
            <a:pPr marL="0" indent="0">
              <a:buFontTx/>
              <a:buNone/>
            </a:pPr>
            <a:r>
              <a:rPr lang="en-US" b="1" baseline="0" dirty="0" smtClean="0"/>
              <a:t>Thread-safe singletons</a:t>
            </a:r>
            <a:r>
              <a:rPr lang="en-US" baseline="0" dirty="0" smtClean="0"/>
              <a:t> are special singletons that create one instance of a class per thread instead of per process.</a:t>
            </a:r>
          </a:p>
          <a:p>
            <a:pPr marL="0" indent="0">
              <a:buFontTx/>
              <a:buNone/>
            </a:pPr>
            <a:endParaRPr lang="en-US" baseline="0" dirty="0" smtClean="0"/>
          </a:p>
          <a:p>
            <a:pPr marL="0" indent="0">
              <a:buFontTx/>
              <a:buNone/>
            </a:pPr>
            <a:r>
              <a:rPr lang="en-US" b="1" baseline="0" dirty="0" smtClean="0"/>
              <a:t>Memory stacks</a:t>
            </a:r>
            <a:r>
              <a:rPr lang="en-US" baseline="0" dirty="0" smtClean="0"/>
              <a:t> allow for ultra-fast per-thread memory allocations.</a:t>
            </a:r>
          </a:p>
          <a:p>
            <a:pPr marL="0" indent="0">
              <a:buFontTx/>
              <a:buNone/>
            </a:pPr>
            <a:endParaRPr lang="en-US" baseline="0" dirty="0" smtClean="0"/>
          </a:p>
          <a:p>
            <a:pPr marL="0" indent="0">
              <a:buFontTx/>
              <a:buNone/>
            </a:pPr>
            <a:r>
              <a:rPr lang="en-US" baseline="0" dirty="0" smtClean="0"/>
              <a:t>We also have a way to </a:t>
            </a:r>
            <a:r>
              <a:rPr lang="en-US" b="1" baseline="0" dirty="0" smtClean="0"/>
              <a:t>measure thread idle times</a:t>
            </a:r>
            <a:r>
              <a:rPr lang="en-US" baseline="0" dirty="0" smtClean="0"/>
              <a:t> that is always enabled, even in Shipping builds.</a:t>
            </a:r>
          </a:p>
        </p:txBody>
      </p:sp>
      <p:sp>
        <p:nvSpPr>
          <p:cNvPr id="4" name="Slide Number Placeholder 3"/>
          <p:cNvSpPr>
            <a:spLocks noGrp="1"/>
          </p:cNvSpPr>
          <p:nvPr>
            <p:ph type="sldNum" sz="quarter" idx="10"/>
          </p:nvPr>
        </p:nvSpPr>
        <p:spPr/>
        <p:txBody>
          <a:bodyPr/>
          <a:lstStyle/>
          <a:p>
            <a:fld id="{C845D255-0F5F-4CA8-A487-3EEEF53BB662}" type="slidenum">
              <a:rPr lang="en-US" smtClean="0"/>
              <a:pPr/>
              <a:t>8</a:t>
            </a:fld>
            <a:endParaRPr lang="en-US"/>
          </a:p>
        </p:txBody>
      </p:sp>
    </p:spTree>
    <p:extLst>
      <p:ext uri="{BB962C8B-B14F-4D97-AF65-F5344CB8AC3E}">
        <p14:creationId xmlns:p14="http://schemas.microsoft.com/office/powerpoint/2010/main" val="2370500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Traditionally, the </a:t>
            </a:r>
            <a:r>
              <a:rPr lang="en-US" b="1" baseline="0" dirty="0" smtClean="0"/>
              <a:t>main work horse</a:t>
            </a:r>
            <a:r>
              <a:rPr lang="en-US" baseline="0" dirty="0" smtClean="0"/>
              <a:t> of multi-threaded programming are operating system </a:t>
            </a:r>
            <a:r>
              <a:rPr lang="en-US" b="1" baseline="0" dirty="0" smtClean="0"/>
              <a:t>threads</a:t>
            </a:r>
            <a:r>
              <a:rPr lang="en-US" baseline="0" dirty="0" smtClean="0"/>
              <a:t>.</a:t>
            </a:r>
          </a:p>
          <a:p>
            <a:pPr marL="0" indent="0">
              <a:buFontTx/>
              <a:buNone/>
            </a:pPr>
            <a:endParaRPr lang="en-US" baseline="0" dirty="0" smtClean="0"/>
          </a:p>
          <a:p>
            <a:pPr marL="0" indent="0">
              <a:buFontTx/>
              <a:buNone/>
            </a:pPr>
            <a:r>
              <a:rPr lang="en-US" baseline="0" dirty="0" smtClean="0"/>
              <a:t>We expose those in the form of the </a:t>
            </a:r>
            <a:r>
              <a:rPr lang="en-US" b="1" baseline="0" dirty="0" err="1" smtClean="0"/>
              <a:t>FRunnable</a:t>
            </a:r>
            <a:r>
              <a:rPr lang="en-US" baseline="0" dirty="0" smtClean="0"/>
              <a:t> base class that you can inherit from.</a:t>
            </a:r>
          </a:p>
          <a:p>
            <a:pPr marL="0" indent="0">
              <a:buFontTx/>
              <a:buNone/>
            </a:pPr>
            <a:endParaRPr lang="en-US" baseline="0" dirty="0" smtClean="0"/>
          </a:p>
          <a:p>
            <a:pPr marL="0" indent="0">
              <a:buFontTx/>
              <a:buNone/>
            </a:pPr>
            <a:r>
              <a:rPr lang="en-US" baseline="0" dirty="0" smtClean="0"/>
              <a:t>If your thread object inherits from </a:t>
            </a:r>
            <a:r>
              <a:rPr lang="en-US" b="1" baseline="0" dirty="0" err="1" smtClean="0"/>
              <a:t>FSingleThreadRunnable</a:t>
            </a:r>
            <a:r>
              <a:rPr lang="en-US" baseline="0" dirty="0" smtClean="0"/>
              <a:t>, it can also be used when multi-threading is disabled or unavailable.</a:t>
            </a:r>
          </a:p>
          <a:p>
            <a:pPr marL="0" indent="0">
              <a:buFontTx/>
              <a:buNone/>
            </a:pPr>
            <a:endParaRPr lang="en-US" baseline="0" dirty="0" smtClean="0"/>
          </a:p>
          <a:p>
            <a:pPr marL="0" indent="0">
              <a:buFontTx/>
              <a:buNone/>
            </a:pPr>
            <a:r>
              <a:rPr lang="en-US" baseline="0" dirty="0" smtClean="0"/>
              <a:t>The </a:t>
            </a:r>
            <a:r>
              <a:rPr lang="en-US" b="1" baseline="0" dirty="0" smtClean="0"/>
              <a:t>thread pool</a:t>
            </a:r>
            <a:r>
              <a:rPr lang="en-US" baseline="0" dirty="0" smtClean="0"/>
              <a:t> from Unreal Engine 3 is still available as well.</a:t>
            </a:r>
          </a:p>
          <a:p>
            <a:pPr marL="0" indent="0">
              <a:buFontTx/>
              <a:buNone/>
            </a:pPr>
            <a:endParaRPr lang="en-US" baseline="0" dirty="0" smtClean="0"/>
          </a:p>
          <a:p>
            <a:pPr marL="0" indent="0">
              <a:buFontTx/>
              <a:buNone/>
            </a:pPr>
            <a:r>
              <a:rPr lang="en-US" baseline="0" dirty="0" smtClean="0"/>
              <a:t>You can create your own thread pools or just use the global one in </a:t>
            </a:r>
            <a:r>
              <a:rPr lang="en-US" baseline="0" dirty="0" err="1" smtClean="0"/>
              <a:t>GThreadPool</a:t>
            </a:r>
            <a:r>
              <a:rPr lang="en-US" baseline="0" dirty="0" smtClean="0"/>
              <a:t>.</a:t>
            </a:r>
          </a:p>
        </p:txBody>
      </p:sp>
      <p:sp>
        <p:nvSpPr>
          <p:cNvPr id="4" name="Slide Number Placeholder 3"/>
          <p:cNvSpPr>
            <a:spLocks noGrp="1"/>
          </p:cNvSpPr>
          <p:nvPr>
            <p:ph type="sldNum" sz="quarter" idx="10"/>
          </p:nvPr>
        </p:nvSpPr>
        <p:spPr/>
        <p:txBody>
          <a:bodyPr/>
          <a:lstStyle/>
          <a:p>
            <a:fld id="{C845D255-0F5F-4CA8-A487-3EEEF53BB662}" type="slidenum">
              <a:rPr lang="en-US" smtClean="0"/>
              <a:pPr/>
              <a:t>9</a:t>
            </a:fld>
            <a:endParaRPr lang="en-US"/>
          </a:p>
        </p:txBody>
      </p:sp>
    </p:spTree>
    <p:extLst>
      <p:ext uri="{BB962C8B-B14F-4D97-AF65-F5344CB8AC3E}">
        <p14:creationId xmlns:p14="http://schemas.microsoft.com/office/powerpoint/2010/main" val="237050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Eurostile"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lumMod val="85000"/>
                  </a:schemeClr>
                </a:solidFill>
                <a:latin typeface="Eurostil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155629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389907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242994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Eurostile-Roman-DTC"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80030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160721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350194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314673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327077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638229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95813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BF8DDC-F2FE-4F9E-906E-7B5D659AE15B}" type="datetimeFigureOut">
              <a:rPr lang="en-US" smtClean="0"/>
              <a:pPr/>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CB937-FF1C-42B8-BD6A-5A51C2194719}" type="slidenum">
              <a:rPr lang="en-US" smtClean="0"/>
              <a:pPr/>
              <a:t>‹#›</a:t>
            </a:fld>
            <a:endParaRPr lang="en-US"/>
          </a:p>
        </p:txBody>
      </p:sp>
    </p:spTree>
    <p:extLst>
      <p:ext uri="{BB962C8B-B14F-4D97-AF65-F5344CB8AC3E}">
        <p14:creationId xmlns:p14="http://schemas.microsoft.com/office/powerpoint/2010/main" val="8933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7BF8DDC-F2FE-4F9E-906E-7B5D659AE15B}" type="datetimeFigureOut">
              <a:rPr lang="en-US" smtClean="0"/>
              <a:pPr/>
              <a:t>11/26/2014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7BCB937-FF1C-42B8-BD6A-5A51C2194719}" type="slidenum">
              <a:rPr lang="en-US" smtClean="0"/>
              <a:pPr/>
              <a:t>‹#›</a:t>
            </a:fld>
            <a:endParaRPr lang="en-US"/>
          </a:p>
        </p:txBody>
      </p:sp>
    </p:spTree>
    <p:extLst>
      <p:ext uri="{BB962C8B-B14F-4D97-AF65-F5344CB8AC3E}">
        <p14:creationId xmlns:p14="http://schemas.microsoft.com/office/powerpoint/2010/main" val="957233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Eurostile"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youtube.com/user/UnrealDevelopmentKit" TargetMode="External"/><Relationship Id="rId3" Type="http://schemas.openxmlformats.org/officeDocument/2006/relationships/hyperlink" Target="http://docs.unrealengine.com/" TargetMode="External"/><Relationship Id="rId7" Type="http://schemas.openxmlformats.org/officeDocument/2006/relationships/hyperlink" Target="http://wiki.unrealengine.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forums.unrealengine.com/" TargetMode="External"/><Relationship Id="rId5" Type="http://schemas.openxmlformats.org/officeDocument/2006/relationships/hyperlink" Target="http://answers.unrealengine.com/" TargetMode="External"/><Relationship Id="rId4" Type="http://schemas.openxmlformats.org/officeDocument/2006/relationships/hyperlink" Target="http://lmgtfy.com/?q=Unreal+engine+Trello+" TargetMode="Externa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1597819"/>
            <a:ext cx="7772400" cy="1102519"/>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endParaRPr lang="en-US" sz="3600" dirty="0">
              <a:solidFill>
                <a:schemeClr val="bg1"/>
              </a:solidFill>
              <a:latin typeface="Eurostile Next LT Pro" pitchFamily="34" charset="0"/>
            </a:endParaRPr>
          </a:p>
        </p:txBody>
      </p:sp>
      <p:sp>
        <p:nvSpPr>
          <p:cNvPr id="2" name="Title 1"/>
          <p:cNvSpPr>
            <a:spLocks noGrp="1"/>
          </p:cNvSpPr>
          <p:nvPr>
            <p:ph type="ctrTitle"/>
          </p:nvPr>
        </p:nvSpPr>
        <p:spPr>
          <a:xfrm>
            <a:off x="685800" y="514350"/>
            <a:ext cx="7772400" cy="1102519"/>
          </a:xfrm>
        </p:spPr>
        <p:txBody>
          <a:bodyPr>
            <a:normAutofit fontScale="90000"/>
          </a:bodyPr>
          <a:lstStyle/>
          <a:p>
            <a:r>
              <a:rPr lang="en-US" dirty="0" smtClean="0"/>
              <a:t>Concurrency &amp; Parallelism in UE4</a:t>
            </a:r>
            <a:endParaRPr lang="en-US" dirty="0"/>
          </a:p>
        </p:txBody>
      </p:sp>
      <p:sp>
        <p:nvSpPr>
          <p:cNvPr id="3" name="Subtitle 2"/>
          <p:cNvSpPr>
            <a:spLocks noGrp="1"/>
          </p:cNvSpPr>
          <p:nvPr>
            <p:ph type="subTitle" idx="1"/>
          </p:nvPr>
        </p:nvSpPr>
        <p:spPr>
          <a:xfrm>
            <a:off x="762000" y="1657350"/>
            <a:ext cx="7696200" cy="914400"/>
          </a:xfrm>
        </p:spPr>
        <p:txBody>
          <a:bodyPr>
            <a:normAutofit/>
          </a:bodyPr>
          <a:lstStyle/>
          <a:p>
            <a:r>
              <a:rPr lang="en-US" dirty="0" smtClean="0"/>
              <a:t>Tips for programming with many CPU cores</a:t>
            </a:r>
          </a:p>
        </p:txBody>
      </p:sp>
      <p:sp>
        <p:nvSpPr>
          <p:cNvPr id="7" name="Subtitle 2"/>
          <p:cNvSpPr txBox="1">
            <a:spLocks/>
          </p:cNvSpPr>
          <p:nvPr/>
        </p:nvSpPr>
        <p:spPr>
          <a:xfrm>
            <a:off x="533400" y="3486150"/>
            <a:ext cx="80772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bg1">
                    <a:lumMod val="85000"/>
                  </a:schemeClr>
                </a:solidFill>
                <a:latin typeface="Eurostile"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Eurostile"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Eurostile"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Eurostile"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Eurostile"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err="1" smtClean="0"/>
              <a:t>Gerke</a:t>
            </a:r>
            <a:r>
              <a:rPr lang="en-US" sz="2000" dirty="0" smtClean="0"/>
              <a:t> Max </a:t>
            </a:r>
            <a:r>
              <a:rPr lang="en-US" sz="2000" dirty="0" err="1" smtClean="0"/>
              <a:t>Preussner</a:t>
            </a:r>
            <a:endParaRPr lang="en-US" sz="2000" dirty="0" smtClean="0"/>
          </a:p>
          <a:p>
            <a:r>
              <a:rPr lang="en-US" sz="1400" dirty="0" smtClean="0"/>
              <a:t>max.preussner@epicgames.com</a:t>
            </a:r>
          </a:p>
        </p:txBody>
      </p:sp>
    </p:spTree>
    <p:extLst>
      <p:ext uri="{BB962C8B-B14F-4D97-AF65-F5344CB8AC3E}">
        <p14:creationId xmlns:p14="http://schemas.microsoft.com/office/powerpoint/2010/main" val="768332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Parallelization</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a:solidFill>
                  <a:schemeClr val="bg1">
                    <a:lumMod val="95000"/>
                  </a:schemeClr>
                </a:solidFill>
              </a:rPr>
              <a:t>Threads</a:t>
            </a:r>
          </a:p>
          <a:p>
            <a:pPr marL="0" indent="0">
              <a:buNone/>
            </a:pPr>
            <a:r>
              <a:rPr lang="en-US" sz="2400" dirty="0" smtClean="0">
                <a:solidFill>
                  <a:schemeClr val="tx1">
                    <a:lumMod val="65000"/>
                    <a:lumOff val="35000"/>
                  </a:schemeClr>
                </a:solidFill>
              </a:rPr>
              <a:t>Task Graph</a:t>
            </a:r>
          </a:p>
          <a:p>
            <a:pPr marL="0" indent="0">
              <a:buNone/>
            </a:pPr>
            <a:r>
              <a:rPr lang="en-US" sz="2400" dirty="0" smtClean="0">
                <a:solidFill>
                  <a:schemeClr val="tx1">
                    <a:lumMod val="65000"/>
                    <a:lumOff val="35000"/>
                  </a:schemeClr>
                </a:solidFill>
              </a:rPr>
              <a:t>Processes</a:t>
            </a:r>
          </a:p>
          <a:p>
            <a:pPr marL="0" indent="0">
              <a:buNone/>
            </a:pPr>
            <a:r>
              <a:rPr lang="en-US" sz="2400" dirty="0">
                <a:solidFill>
                  <a:schemeClr val="tx1">
                    <a:lumMod val="65000"/>
                    <a:lumOff val="35000"/>
                  </a:schemeClr>
                </a:solidFill>
              </a:rPr>
              <a:t>Messaging</a:t>
            </a:r>
          </a:p>
          <a:p>
            <a:pPr marL="0" indent="0">
              <a:buNone/>
            </a:pPr>
            <a:endParaRPr lang="en-US" sz="2400" dirty="0">
              <a:solidFill>
                <a:schemeClr val="tx1">
                  <a:lumMod val="65000"/>
                  <a:lumOff val="35000"/>
                </a:schemeClr>
              </a:solidFill>
            </a:endParaRP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bg1">
                    <a:lumMod val="95000"/>
                  </a:schemeClr>
                </a:solidFill>
              </a:rPr>
              <a:t>Game Thread</a:t>
            </a:r>
            <a:endParaRPr lang="en-US" sz="1800" dirty="0">
              <a:solidFill>
                <a:schemeClr val="bg1">
                  <a:lumMod val="95000"/>
                </a:schemeClr>
              </a:solidFill>
            </a:endParaRPr>
          </a:p>
          <a:p>
            <a:r>
              <a:rPr lang="en-US" sz="1800" dirty="0" smtClean="0">
                <a:solidFill>
                  <a:schemeClr val="bg1">
                    <a:lumMod val="75000"/>
                  </a:schemeClr>
                </a:solidFill>
              </a:rPr>
              <a:t>All game code, Blueprints and UI</a:t>
            </a:r>
          </a:p>
          <a:p>
            <a:r>
              <a:rPr lang="en-US" sz="1800" dirty="0" err="1" smtClean="0">
                <a:solidFill>
                  <a:schemeClr val="bg1">
                    <a:lumMod val="75000"/>
                  </a:schemeClr>
                </a:solidFill>
              </a:rPr>
              <a:t>UObjects</a:t>
            </a:r>
            <a:r>
              <a:rPr lang="en-US" sz="1800" dirty="0" smtClean="0">
                <a:solidFill>
                  <a:schemeClr val="bg1">
                    <a:lumMod val="75000"/>
                  </a:schemeClr>
                </a:solidFill>
              </a:rPr>
              <a:t> are not thread-safe!</a:t>
            </a:r>
          </a:p>
          <a:p>
            <a:endParaRPr lang="en-US" sz="1800" dirty="0">
              <a:solidFill>
                <a:schemeClr val="bg1">
                  <a:lumMod val="75000"/>
                </a:schemeClr>
              </a:solidFill>
            </a:endParaRPr>
          </a:p>
          <a:p>
            <a:pPr marL="0" indent="0">
              <a:buNone/>
            </a:pPr>
            <a:r>
              <a:rPr lang="en-US" sz="1800" dirty="0" smtClean="0">
                <a:solidFill>
                  <a:schemeClr val="bg1">
                    <a:lumMod val="95000"/>
                  </a:schemeClr>
                </a:solidFill>
              </a:rPr>
              <a:t>Render Thread</a:t>
            </a:r>
            <a:endParaRPr lang="en-US" sz="1800" dirty="0">
              <a:solidFill>
                <a:schemeClr val="bg1">
                  <a:lumMod val="95000"/>
                </a:schemeClr>
              </a:solidFill>
            </a:endParaRPr>
          </a:p>
          <a:p>
            <a:r>
              <a:rPr lang="en-US" sz="1800" dirty="0" smtClean="0">
                <a:solidFill>
                  <a:schemeClr val="bg1">
                    <a:lumMod val="75000"/>
                  </a:schemeClr>
                </a:solidFill>
              </a:rPr>
              <a:t>Proxy objects for Materials, Primitives, etc. </a:t>
            </a:r>
          </a:p>
          <a:p>
            <a:endParaRPr lang="en-US" sz="1800" dirty="0">
              <a:solidFill>
                <a:schemeClr val="bg1">
                  <a:lumMod val="75000"/>
                </a:schemeClr>
              </a:solidFill>
            </a:endParaRPr>
          </a:p>
          <a:p>
            <a:pPr marL="0" indent="0">
              <a:buNone/>
            </a:pPr>
            <a:r>
              <a:rPr lang="en-US" sz="1800" dirty="0" smtClean="0">
                <a:solidFill>
                  <a:schemeClr val="bg1">
                    <a:lumMod val="95000"/>
                  </a:schemeClr>
                </a:solidFill>
              </a:rPr>
              <a:t>Stats Threa</a:t>
            </a:r>
            <a:r>
              <a:rPr lang="en-US" sz="1800" dirty="0">
                <a:solidFill>
                  <a:schemeClr val="bg1">
                    <a:lumMod val="95000"/>
                  </a:schemeClr>
                </a:solidFill>
              </a:rPr>
              <a:t>d</a:t>
            </a:r>
          </a:p>
          <a:p>
            <a:r>
              <a:rPr lang="en-US" sz="1800" dirty="0" smtClean="0">
                <a:solidFill>
                  <a:schemeClr val="bg1">
                    <a:lumMod val="75000"/>
                  </a:schemeClr>
                </a:solidFill>
              </a:rPr>
              <a:t>Engine performance counters</a:t>
            </a:r>
            <a:endParaRPr lang="en-US" sz="1800" dirty="0">
              <a:solidFill>
                <a:schemeClr val="bg1">
                  <a:lumMod val="95000"/>
                </a:schemeClr>
              </a:solidFill>
            </a:endParaRPr>
          </a:p>
        </p:txBody>
      </p:sp>
    </p:spTree>
    <p:extLst>
      <p:ext uri="{BB962C8B-B14F-4D97-AF65-F5344CB8AC3E}">
        <p14:creationId xmlns:p14="http://schemas.microsoft.com/office/powerpoint/2010/main" val="79914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Parallelization</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65000"/>
                    <a:lumOff val="35000"/>
                  </a:schemeClr>
                </a:solidFill>
              </a:rPr>
              <a:t>Threads</a:t>
            </a:r>
          </a:p>
          <a:p>
            <a:pPr marL="0" indent="0">
              <a:buNone/>
            </a:pPr>
            <a:r>
              <a:rPr lang="en-US" sz="2400" dirty="0">
                <a:solidFill>
                  <a:schemeClr val="bg1">
                    <a:lumMod val="95000"/>
                  </a:schemeClr>
                </a:solidFill>
              </a:rPr>
              <a:t>Task Graph</a:t>
            </a:r>
          </a:p>
          <a:p>
            <a:pPr marL="0" indent="0">
              <a:buNone/>
            </a:pPr>
            <a:r>
              <a:rPr lang="en-US" sz="2400" dirty="0" smtClean="0">
                <a:solidFill>
                  <a:schemeClr val="tx1">
                    <a:lumMod val="65000"/>
                    <a:lumOff val="35000"/>
                  </a:schemeClr>
                </a:solidFill>
              </a:rPr>
              <a:t>Processes</a:t>
            </a:r>
          </a:p>
          <a:p>
            <a:pPr marL="0" indent="0">
              <a:buNone/>
            </a:pPr>
            <a:r>
              <a:rPr lang="en-US" sz="2400" dirty="0" smtClean="0">
                <a:solidFill>
                  <a:schemeClr val="tx1">
                    <a:lumMod val="65000"/>
                    <a:lumOff val="35000"/>
                  </a:schemeClr>
                </a:solidFill>
              </a:rPr>
              <a:t>Messaging</a:t>
            </a:r>
            <a:endParaRPr lang="en-US" sz="2400" dirty="0">
              <a:solidFill>
                <a:schemeClr val="tx1">
                  <a:lumMod val="65000"/>
                  <a:lumOff val="35000"/>
                </a:schemeClr>
              </a:solidFill>
            </a:endParaRP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bg1">
                    <a:lumMod val="95000"/>
                  </a:schemeClr>
                </a:solidFill>
              </a:rPr>
              <a:t>Task Based Multi-Threading</a:t>
            </a:r>
          </a:p>
          <a:p>
            <a:r>
              <a:rPr lang="en-US" sz="1800" dirty="0" smtClean="0">
                <a:solidFill>
                  <a:schemeClr val="bg1">
                    <a:lumMod val="75000"/>
                  </a:schemeClr>
                </a:solidFill>
              </a:rPr>
              <a:t>Small units of work are pushed to available worker threads</a:t>
            </a:r>
          </a:p>
          <a:p>
            <a:r>
              <a:rPr lang="en-US" sz="1800" dirty="0" smtClean="0">
                <a:solidFill>
                  <a:schemeClr val="bg1">
                    <a:lumMod val="75000"/>
                  </a:schemeClr>
                </a:solidFill>
              </a:rPr>
              <a:t>Tasks can have dependencies to each other</a:t>
            </a:r>
          </a:p>
          <a:p>
            <a:r>
              <a:rPr lang="en-US" sz="1800" dirty="0" smtClean="0">
                <a:solidFill>
                  <a:schemeClr val="bg1">
                    <a:lumMod val="75000"/>
                  </a:schemeClr>
                </a:solidFill>
              </a:rPr>
              <a:t>Task Graph will figure out order of execution</a:t>
            </a:r>
          </a:p>
          <a:p>
            <a:endParaRPr lang="en-US" sz="1800" dirty="0">
              <a:solidFill>
                <a:schemeClr val="bg1">
                  <a:lumMod val="75000"/>
                </a:schemeClr>
              </a:solidFill>
            </a:endParaRPr>
          </a:p>
          <a:p>
            <a:pPr marL="0" indent="0">
              <a:buNone/>
            </a:pPr>
            <a:r>
              <a:rPr lang="en-US" sz="1800" dirty="0" smtClean="0">
                <a:solidFill>
                  <a:schemeClr val="bg1">
                    <a:lumMod val="95000"/>
                  </a:schemeClr>
                </a:solidFill>
              </a:rPr>
              <a:t>Used by an increasing number of systems</a:t>
            </a:r>
            <a:endParaRPr lang="en-US" sz="1800" dirty="0">
              <a:solidFill>
                <a:schemeClr val="bg1">
                  <a:lumMod val="95000"/>
                </a:schemeClr>
              </a:solidFill>
            </a:endParaRPr>
          </a:p>
          <a:p>
            <a:r>
              <a:rPr lang="en-US" sz="1800" dirty="0">
                <a:solidFill>
                  <a:schemeClr val="bg1">
                    <a:lumMod val="75000"/>
                  </a:schemeClr>
                </a:solidFill>
              </a:rPr>
              <a:t>Animation evaluation</a:t>
            </a:r>
          </a:p>
          <a:p>
            <a:r>
              <a:rPr lang="en-US" sz="1800" dirty="0">
                <a:solidFill>
                  <a:schemeClr val="bg1">
                    <a:lumMod val="75000"/>
                  </a:schemeClr>
                </a:solidFill>
              </a:rPr>
              <a:t>Message dispatch and serialization in Messaging system</a:t>
            </a:r>
          </a:p>
          <a:p>
            <a:r>
              <a:rPr lang="en-US" sz="1800" dirty="0">
                <a:solidFill>
                  <a:schemeClr val="bg1">
                    <a:lumMod val="75000"/>
                  </a:schemeClr>
                </a:solidFill>
              </a:rPr>
              <a:t>Object reachability analysis in garbage collector</a:t>
            </a:r>
          </a:p>
          <a:p>
            <a:r>
              <a:rPr lang="en-US" sz="1800" dirty="0">
                <a:solidFill>
                  <a:schemeClr val="bg1">
                    <a:lumMod val="75000"/>
                  </a:schemeClr>
                </a:solidFill>
              </a:rPr>
              <a:t>Render commands in Rendering sub-system</a:t>
            </a:r>
          </a:p>
          <a:p>
            <a:r>
              <a:rPr lang="en-US" sz="1800" dirty="0">
                <a:solidFill>
                  <a:schemeClr val="bg1">
                    <a:lumMod val="75000"/>
                  </a:schemeClr>
                </a:solidFill>
              </a:rPr>
              <a:t>Various tasks in Physics sub-system</a:t>
            </a:r>
          </a:p>
          <a:p>
            <a:r>
              <a:rPr lang="en-US" sz="1800" dirty="0">
                <a:solidFill>
                  <a:schemeClr val="bg1">
                    <a:lumMod val="75000"/>
                  </a:schemeClr>
                </a:solidFill>
              </a:rPr>
              <a:t>Defer execution to a particular thread</a:t>
            </a:r>
            <a:endParaRPr lang="en-US" sz="1800" dirty="0" smtClean="0">
              <a:solidFill>
                <a:schemeClr val="bg1">
                  <a:lumMod val="95000"/>
                </a:schemeClr>
              </a:solidFill>
            </a:endParaRPr>
          </a:p>
          <a:p>
            <a:endParaRPr lang="en-US" sz="1800" dirty="0" smtClean="0">
              <a:solidFill>
                <a:schemeClr val="bg1">
                  <a:lumMod val="95000"/>
                </a:schemeClr>
              </a:solidFill>
            </a:endParaRPr>
          </a:p>
          <a:p>
            <a:endParaRPr lang="en-US" sz="1800" dirty="0" smtClean="0">
              <a:solidFill>
                <a:schemeClr val="bg1">
                  <a:lumMod val="95000"/>
                </a:schemeClr>
              </a:solidFill>
            </a:endParaRPr>
          </a:p>
        </p:txBody>
      </p:sp>
    </p:spTree>
    <p:extLst>
      <p:ext uri="{BB962C8B-B14F-4D97-AF65-F5344CB8AC3E}">
        <p14:creationId xmlns:p14="http://schemas.microsoft.com/office/powerpoint/2010/main" val="1321283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062716"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455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Parallelization</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65000"/>
                    <a:lumOff val="35000"/>
                  </a:schemeClr>
                </a:solidFill>
              </a:rPr>
              <a:t>Threads</a:t>
            </a:r>
          </a:p>
          <a:p>
            <a:pPr marL="0" indent="0">
              <a:buNone/>
            </a:pPr>
            <a:r>
              <a:rPr lang="en-US" sz="2400" dirty="0">
                <a:solidFill>
                  <a:schemeClr val="tx1">
                    <a:lumMod val="65000"/>
                    <a:lumOff val="35000"/>
                  </a:schemeClr>
                </a:solidFill>
              </a:rPr>
              <a:t>Task Graph</a:t>
            </a:r>
          </a:p>
          <a:p>
            <a:pPr marL="0" indent="0">
              <a:buNone/>
            </a:pPr>
            <a:r>
              <a:rPr lang="en-US" sz="2400" dirty="0" smtClean="0">
                <a:solidFill>
                  <a:schemeClr val="bg1">
                    <a:lumMod val="95000"/>
                  </a:schemeClr>
                </a:solidFill>
              </a:rPr>
              <a:t>Processes</a:t>
            </a:r>
          </a:p>
          <a:p>
            <a:pPr marL="0" indent="0">
              <a:buNone/>
            </a:pPr>
            <a:r>
              <a:rPr lang="en-US" sz="2400" dirty="0">
                <a:solidFill>
                  <a:schemeClr val="tx1">
                    <a:lumMod val="65000"/>
                    <a:lumOff val="35000"/>
                  </a:schemeClr>
                </a:solidFill>
              </a:rPr>
              <a:t>Messaging</a:t>
            </a:r>
          </a:p>
          <a:p>
            <a:pPr marL="0" indent="0">
              <a:buNone/>
            </a:pPr>
            <a:endParaRPr lang="en-US" sz="2400" dirty="0">
              <a:solidFill>
                <a:schemeClr val="bg1">
                  <a:lumMod val="95000"/>
                </a:schemeClr>
              </a:solidFill>
            </a:endParaRP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err="1" smtClean="0">
                <a:solidFill>
                  <a:schemeClr val="bg1">
                    <a:lumMod val="95000"/>
                  </a:schemeClr>
                </a:solidFill>
              </a:rPr>
              <a:t>FPlatformProcess</a:t>
            </a:r>
            <a:endParaRPr lang="en-US" sz="1800" dirty="0" smtClean="0">
              <a:solidFill>
                <a:schemeClr val="bg1">
                  <a:lumMod val="95000"/>
                </a:schemeClr>
              </a:solidFill>
            </a:endParaRPr>
          </a:p>
          <a:p>
            <a:r>
              <a:rPr lang="en-US" sz="1800" dirty="0" err="1" smtClean="0">
                <a:solidFill>
                  <a:schemeClr val="bg1">
                    <a:lumMod val="75000"/>
                  </a:schemeClr>
                </a:solidFill>
              </a:rPr>
              <a:t>CreateProc</a:t>
            </a:r>
            <a:r>
              <a:rPr lang="en-US" sz="1800" dirty="0" smtClean="0">
                <a:solidFill>
                  <a:schemeClr val="bg1">
                    <a:lumMod val="75000"/>
                  </a:schemeClr>
                </a:solidFill>
              </a:rPr>
              <a:t>() executes an external program</a:t>
            </a:r>
          </a:p>
          <a:p>
            <a:r>
              <a:rPr lang="en-US" sz="1800" dirty="0" err="1" smtClean="0">
                <a:solidFill>
                  <a:schemeClr val="bg1">
                    <a:lumMod val="75000"/>
                  </a:schemeClr>
                </a:solidFill>
              </a:rPr>
              <a:t>LaunchURL</a:t>
            </a:r>
            <a:r>
              <a:rPr lang="en-US" sz="1800" dirty="0" smtClean="0">
                <a:solidFill>
                  <a:schemeClr val="bg1">
                    <a:lumMod val="75000"/>
                  </a:schemeClr>
                </a:solidFill>
              </a:rPr>
              <a:t>() launches the default program for a URL</a:t>
            </a:r>
          </a:p>
          <a:p>
            <a:r>
              <a:rPr lang="en-US" sz="1800" dirty="0" err="1" smtClean="0">
                <a:solidFill>
                  <a:schemeClr val="bg1">
                    <a:lumMod val="75000"/>
                  </a:schemeClr>
                </a:solidFill>
              </a:rPr>
              <a:t>IsProcRunning</a:t>
            </a:r>
            <a:r>
              <a:rPr lang="en-US" sz="1800" dirty="0" smtClean="0">
                <a:solidFill>
                  <a:schemeClr val="bg1">
                    <a:lumMod val="75000"/>
                  </a:schemeClr>
                </a:solidFill>
              </a:rPr>
              <a:t>() checks whether a process is still running</a:t>
            </a:r>
          </a:p>
          <a:p>
            <a:r>
              <a:rPr lang="en-US" sz="1800" dirty="0" smtClean="0">
                <a:solidFill>
                  <a:schemeClr val="bg1">
                    <a:lumMod val="75000"/>
                  </a:schemeClr>
                </a:solidFill>
              </a:rPr>
              <a:t>Plus many other utilities for process management</a:t>
            </a:r>
          </a:p>
          <a:p>
            <a:endParaRPr lang="en-US" sz="1800" dirty="0">
              <a:solidFill>
                <a:schemeClr val="bg1">
                  <a:lumMod val="75000"/>
                </a:schemeClr>
              </a:solidFill>
            </a:endParaRPr>
          </a:p>
          <a:p>
            <a:pPr marL="0" indent="0">
              <a:buNone/>
            </a:pPr>
            <a:r>
              <a:rPr lang="en-US" sz="1800" dirty="0" err="1" smtClean="0">
                <a:solidFill>
                  <a:schemeClr val="bg1">
                    <a:lumMod val="95000"/>
                  </a:schemeClr>
                </a:solidFill>
              </a:rPr>
              <a:t>FMonitoredProcess</a:t>
            </a:r>
            <a:endParaRPr lang="en-US" sz="1800" dirty="0">
              <a:solidFill>
                <a:schemeClr val="bg1">
                  <a:lumMod val="95000"/>
                </a:schemeClr>
              </a:solidFill>
            </a:endParaRPr>
          </a:p>
          <a:p>
            <a:r>
              <a:rPr lang="en-US" sz="1800" dirty="0" smtClean="0">
                <a:solidFill>
                  <a:schemeClr val="bg1">
                    <a:lumMod val="75000"/>
                  </a:schemeClr>
                </a:solidFill>
              </a:rPr>
              <a:t>Convenience class for launching and monitoring processes</a:t>
            </a:r>
          </a:p>
          <a:p>
            <a:r>
              <a:rPr lang="en-US" sz="1800" dirty="0" smtClean="0">
                <a:solidFill>
                  <a:schemeClr val="bg1">
                    <a:lumMod val="75000"/>
                  </a:schemeClr>
                </a:solidFill>
              </a:rPr>
              <a:t>Event delegates for cancellation, completion and output</a:t>
            </a:r>
            <a:endParaRPr lang="en-US" sz="1800" dirty="0" smtClean="0">
              <a:solidFill>
                <a:schemeClr val="bg1">
                  <a:lumMod val="95000"/>
                </a:schemeClr>
              </a:solidFill>
            </a:endParaRPr>
          </a:p>
        </p:txBody>
      </p:sp>
    </p:spTree>
    <p:extLst>
      <p:ext uri="{BB962C8B-B14F-4D97-AF65-F5344CB8AC3E}">
        <p14:creationId xmlns:p14="http://schemas.microsoft.com/office/powerpoint/2010/main" val="233859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Parallelization</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65000"/>
                    <a:lumOff val="35000"/>
                  </a:schemeClr>
                </a:solidFill>
              </a:rPr>
              <a:t>Threads</a:t>
            </a:r>
          </a:p>
          <a:p>
            <a:pPr marL="0" indent="0">
              <a:buNone/>
            </a:pPr>
            <a:r>
              <a:rPr lang="en-US" sz="2400" dirty="0">
                <a:solidFill>
                  <a:schemeClr val="tx1">
                    <a:lumMod val="65000"/>
                    <a:lumOff val="35000"/>
                  </a:schemeClr>
                </a:solidFill>
              </a:rPr>
              <a:t>Task Graph</a:t>
            </a:r>
          </a:p>
          <a:p>
            <a:pPr marL="0" indent="0">
              <a:buNone/>
            </a:pPr>
            <a:r>
              <a:rPr lang="en-US" sz="2400" dirty="0" smtClean="0">
                <a:solidFill>
                  <a:schemeClr val="tx1">
                    <a:lumMod val="65000"/>
                    <a:lumOff val="35000"/>
                  </a:schemeClr>
                </a:solidFill>
              </a:rPr>
              <a:t>Processes</a:t>
            </a:r>
          </a:p>
          <a:p>
            <a:pPr marL="0" indent="0">
              <a:buNone/>
            </a:pPr>
            <a:r>
              <a:rPr lang="en-US" sz="2400" dirty="0">
                <a:solidFill>
                  <a:schemeClr val="bg1">
                    <a:lumMod val="95000"/>
                  </a:schemeClr>
                </a:solidFill>
              </a:rPr>
              <a:t>Messaging</a:t>
            </a:r>
          </a:p>
          <a:p>
            <a:pPr marL="0" indent="0">
              <a:buNone/>
            </a:pPr>
            <a:endParaRPr lang="en-US" sz="2400" dirty="0">
              <a:solidFill>
                <a:schemeClr val="bg1">
                  <a:lumMod val="95000"/>
                </a:schemeClr>
              </a:solidFill>
            </a:endParaRP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bg1">
                    <a:lumMod val="95000"/>
                  </a:schemeClr>
                </a:solidFill>
              </a:rPr>
              <a:t>Unreal Message Bus (UMB)</a:t>
            </a:r>
          </a:p>
          <a:p>
            <a:r>
              <a:rPr lang="en-US" sz="1800" dirty="0" smtClean="0">
                <a:solidFill>
                  <a:schemeClr val="bg1">
                    <a:lumMod val="75000"/>
                  </a:schemeClr>
                </a:solidFill>
              </a:rPr>
              <a:t>Zero configuration intra- and inter-process communication</a:t>
            </a:r>
          </a:p>
          <a:p>
            <a:r>
              <a:rPr lang="en-US" sz="1800" dirty="0" smtClean="0">
                <a:solidFill>
                  <a:schemeClr val="bg1">
                    <a:lumMod val="75000"/>
                  </a:schemeClr>
                </a:solidFill>
              </a:rPr>
              <a:t>Request-Reply and Publish-Subscribe patterns supported</a:t>
            </a:r>
          </a:p>
          <a:p>
            <a:r>
              <a:rPr lang="en-US" sz="1800" dirty="0" smtClean="0">
                <a:solidFill>
                  <a:schemeClr val="bg1">
                    <a:lumMod val="75000"/>
                  </a:schemeClr>
                </a:solidFill>
              </a:rPr>
              <a:t>Messages are simple </a:t>
            </a:r>
            <a:r>
              <a:rPr lang="en-US" sz="1800" dirty="0" err="1" smtClean="0">
                <a:solidFill>
                  <a:schemeClr val="bg1">
                    <a:lumMod val="75000"/>
                  </a:schemeClr>
                </a:solidFill>
              </a:rPr>
              <a:t>UStructs</a:t>
            </a:r>
            <a:endParaRPr lang="en-US" sz="1800" dirty="0" smtClean="0">
              <a:solidFill>
                <a:schemeClr val="bg1">
                  <a:lumMod val="75000"/>
                </a:schemeClr>
              </a:solidFill>
            </a:endParaRPr>
          </a:p>
          <a:p>
            <a:endParaRPr lang="en-US" sz="1800" dirty="0">
              <a:solidFill>
                <a:schemeClr val="bg1">
                  <a:lumMod val="75000"/>
                </a:schemeClr>
              </a:solidFill>
            </a:endParaRPr>
          </a:p>
          <a:p>
            <a:pPr marL="0" indent="0">
              <a:buNone/>
            </a:pPr>
            <a:r>
              <a:rPr lang="en-US" sz="1800" dirty="0" smtClean="0">
                <a:solidFill>
                  <a:schemeClr val="bg1">
                    <a:lumMod val="95000"/>
                  </a:schemeClr>
                </a:solidFill>
              </a:rPr>
              <a:t>Transport Plug-ins</a:t>
            </a:r>
            <a:endParaRPr lang="en-US" sz="1800" dirty="0">
              <a:solidFill>
                <a:schemeClr val="bg1">
                  <a:lumMod val="95000"/>
                </a:schemeClr>
              </a:solidFill>
            </a:endParaRPr>
          </a:p>
          <a:p>
            <a:r>
              <a:rPr lang="en-US" sz="1800" dirty="0" smtClean="0">
                <a:solidFill>
                  <a:schemeClr val="bg1">
                    <a:lumMod val="75000"/>
                  </a:schemeClr>
                </a:solidFill>
              </a:rPr>
              <a:t>Seamlessly connect processes across machines</a:t>
            </a:r>
          </a:p>
          <a:p>
            <a:r>
              <a:rPr lang="en-US" sz="1800" dirty="0" smtClean="0">
                <a:solidFill>
                  <a:schemeClr val="bg1">
                    <a:lumMod val="75000"/>
                  </a:schemeClr>
                </a:solidFill>
              </a:rPr>
              <a:t>Only implemented for UDP right now (prototype)</a:t>
            </a:r>
          </a:p>
        </p:txBody>
      </p:sp>
    </p:spTree>
    <p:extLst>
      <p:ext uri="{BB962C8B-B14F-4D97-AF65-F5344CB8AC3E}">
        <p14:creationId xmlns:p14="http://schemas.microsoft.com/office/powerpoint/2010/main" val="3314005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7316056" cy="461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378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Upcoming Features</a:t>
            </a:r>
            <a:endParaRPr lang="en-US" sz="3200" dirty="0"/>
          </a:p>
        </p:txBody>
      </p:sp>
      <p:sp>
        <p:nvSpPr>
          <p:cNvPr id="4" name="Content Placeholder 2"/>
          <p:cNvSpPr txBox="1">
            <a:spLocks/>
          </p:cNvSpPr>
          <p:nvPr/>
        </p:nvSpPr>
        <p:spPr>
          <a:xfrm>
            <a:off x="533400" y="1200150"/>
            <a:ext cx="8153400" cy="3276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bg1">
                    <a:lumMod val="95000"/>
                  </a:schemeClr>
                </a:solidFill>
              </a:rPr>
              <a:t>Critical </a:t>
            </a:r>
            <a:r>
              <a:rPr lang="en-US" sz="1800" dirty="0">
                <a:solidFill>
                  <a:schemeClr val="bg1">
                    <a:lumMod val="95000"/>
                  </a:schemeClr>
                </a:solidFill>
              </a:rPr>
              <a:t>sections </a:t>
            </a:r>
            <a:r>
              <a:rPr lang="en-US" sz="1800" dirty="0" smtClean="0">
                <a:solidFill>
                  <a:schemeClr val="bg1">
                    <a:lumMod val="95000"/>
                  </a:schemeClr>
                </a:solidFill>
              </a:rPr>
              <a:t>&amp; events</a:t>
            </a:r>
          </a:p>
          <a:p>
            <a:r>
              <a:rPr lang="en-US" sz="1800" dirty="0" smtClean="0">
                <a:solidFill>
                  <a:schemeClr val="bg1">
                    <a:lumMod val="75000"/>
                  </a:schemeClr>
                </a:solidFill>
              </a:rPr>
              <a:t>Better debugging and profiling support</a:t>
            </a:r>
          </a:p>
          <a:p>
            <a:pPr marL="0" indent="0">
              <a:buNone/>
            </a:pPr>
            <a:r>
              <a:rPr lang="en-US" sz="1800" dirty="0">
                <a:solidFill>
                  <a:schemeClr val="bg1">
                    <a:lumMod val="95000"/>
                  </a:schemeClr>
                </a:solidFill>
              </a:rPr>
              <a:t>Task </a:t>
            </a:r>
            <a:r>
              <a:rPr lang="en-US" sz="1800" dirty="0" smtClean="0">
                <a:solidFill>
                  <a:schemeClr val="bg1">
                    <a:lumMod val="95000"/>
                  </a:schemeClr>
                </a:solidFill>
              </a:rPr>
              <a:t>Graph</a:t>
            </a:r>
          </a:p>
          <a:p>
            <a:r>
              <a:rPr lang="en-US" sz="1800" dirty="0" smtClean="0">
                <a:solidFill>
                  <a:schemeClr val="bg1">
                    <a:lumMod val="75000"/>
                  </a:schemeClr>
                </a:solidFill>
              </a:rPr>
              <a:t>Improvements and optimizations</a:t>
            </a:r>
            <a:endParaRPr lang="en-US" sz="1800" dirty="0" smtClean="0">
              <a:solidFill>
                <a:schemeClr val="bg1">
                  <a:lumMod val="95000"/>
                </a:schemeClr>
              </a:solidFill>
            </a:endParaRPr>
          </a:p>
          <a:p>
            <a:pPr marL="0" indent="0">
              <a:buNone/>
            </a:pPr>
            <a:r>
              <a:rPr lang="en-US" sz="1800" dirty="0" err="1" smtClean="0">
                <a:solidFill>
                  <a:schemeClr val="bg1">
                    <a:lumMod val="95000"/>
                  </a:schemeClr>
                </a:solidFill>
              </a:rPr>
              <a:t>UObjects</a:t>
            </a:r>
            <a:endParaRPr lang="en-US" sz="1800" dirty="0" smtClean="0">
              <a:solidFill>
                <a:schemeClr val="bg1">
                  <a:lumMod val="95000"/>
                </a:schemeClr>
              </a:solidFill>
            </a:endParaRPr>
          </a:p>
          <a:p>
            <a:r>
              <a:rPr lang="en-US" sz="1800" dirty="0" smtClean="0">
                <a:solidFill>
                  <a:schemeClr val="bg1">
                    <a:lumMod val="75000"/>
                  </a:schemeClr>
                </a:solidFill>
              </a:rPr>
              <a:t>Thread-safe construction and destruction</a:t>
            </a:r>
            <a:endParaRPr lang="en-US" sz="1800" dirty="0" smtClean="0">
              <a:solidFill>
                <a:schemeClr val="bg1">
                  <a:lumMod val="95000"/>
                </a:schemeClr>
              </a:solidFill>
            </a:endParaRPr>
          </a:p>
          <a:p>
            <a:pPr marL="0" indent="0">
              <a:buNone/>
            </a:pPr>
            <a:r>
              <a:rPr lang="en-US" sz="1800" dirty="0" smtClean="0">
                <a:solidFill>
                  <a:schemeClr val="bg1">
                    <a:lumMod val="95000"/>
                  </a:schemeClr>
                </a:solidFill>
              </a:rPr>
              <a:t>Parallel Rendering</a:t>
            </a:r>
          </a:p>
          <a:p>
            <a:r>
              <a:rPr lang="en-US" sz="1800" dirty="0" smtClean="0">
                <a:solidFill>
                  <a:schemeClr val="bg1">
                    <a:lumMod val="75000"/>
                  </a:schemeClr>
                </a:solidFill>
              </a:rPr>
              <a:t>Implemented inside renderers, not on RHI API level</a:t>
            </a:r>
            <a:endParaRPr lang="en-US" sz="1800" dirty="0" smtClean="0">
              <a:solidFill>
                <a:schemeClr val="bg1">
                  <a:lumMod val="95000"/>
                </a:schemeClr>
              </a:solidFill>
            </a:endParaRPr>
          </a:p>
          <a:p>
            <a:pPr marL="0" indent="0">
              <a:buNone/>
            </a:pPr>
            <a:r>
              <a:rPr lang="en-US" sz="1800" dirty="0" smtClean="0">
                <a:solidFill>
                  <a:schemeClr val="bg1">
                    <a:lumMod val="95000"/>
                  </a:schemeClr>
                </a:solidFill>
              </a:rPr>
              <a:t>Messaging</a:t>
            </a:r>
          </a:p>
          <a:p>
            <a:r>
              <a:rPr lang="en-US" sz="1800" dirty="0" smtClean="0">
                <a:solidFill>
                  <a:schemeClr val="bg1">
                    <a:lumMod val="75000"/>
                  </a:schemeClr>
                </a:solidFill>
              </a:rPr>
              <a:t>UDP </a:t>
            </a:r>
            <a:r>
              <a:rPr lang="en-US" sz="1800" dirty="0">
                <a:solidFill>
                  <a:schemeClr val="bg1">
                    <a:lumMod val="75000"/>
                  </a:schemeClr>
                </a:solidFill>
              </a:rPr>
              <a:t>v2 (“Hammer”), BLOB </a:t>
            </a:r>
            <a:r>
              <a:rPr lang="en-US" sz="1800" dirty="0" smtClean="0">
                <a:solidFill>
                  <a:schemeClr val="bg1">
                    <a:lumMod val="75000"/>
                  </a:schemeClr>
                </a:solidFill>
              </a:rPr>
              <a:t>attachments, more robust, breakpoints</a:t>
            </a:r>
            <a:endParaRPr lang="en-US" sz="1800" dirty="0">
              <a:solidFill>
                <a:schemeClr val="bg1">
                  <a:lumMod val="75000"/>
                </a:schemeClr>
              </a:solidFill>
            </a:endParaRPr>
          </a:p>
          <a:p>
            <a:r>
              <a:rPr lang="en-US" sz="1800" dirty="0" smtClean="0">
                <a:solidFill>
                  <a:schemeClr val="bg1">
                    <a:lumMod val="75000"/>
                  </a:schemeClr>
                </a:solidFill>
              </a:rPr>
              <a:t>Named Pipes and other transport plug-ins</a:t>
            </a:r>
          </a:p>
          <a:p>
            <a:pPr marL="0" indent="0">
              <a:buNone/>
            </a:pPr>
            <a:r>
              <a:rPr lang="en-US" sz="1800" dirty="0" smtClean="0">
                <a:solidFill>
                  <a:schemeClr val="bg1">
                    <a:lumMod val="95000"/>
                  </a:schemeClr>
                </a:solidFill>
              </a:rPr>
              <a:t>More </a:t>
            </a:r>
            <a:r>
              <a:rPr lang="en-US" sz="1800" dirty="0">
                <a:solidFill>
                  <a:schemeClr val="bg1">
                    <a:lumMod val="95000"/>
                  </a:schemeClr>
                </a:solidFill>
              </a:rPr>
              <a:t>lock-free containers</a:t>
            </a:r>
            <a:endParaRPr lang="en-US" sz="1800" dirty="0" smtClean="0">
              <a:solidFill>
                <a:schemeClr val="bg1">
                  <a:lumMod val="95000"/>
                </a:schemeClr>
              </a:solidFill>
            </a:endParaRPr>
          </a:p>
        </p:txBody>
      </p:sp>
    </p:spTree>
    <p:extLst>
      <p:ext uri="{BB962C8B-B14F-4D97-AF65-F5344CB8AC3E}">
        <p14:creationId xmlns:p14="http://schemas.microsoft.com/office/powerpoint/2010/main" val="2518358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Questions?</a:t>
            </a:r>
            <a:endParaRPr lang="en-US" sz="3200" dirty="0"/>
          </a:p>
        </p:txBody>
      </p:sp>
      <p:sp>
        <p:nvSpPr>
          <p:cNvPr id="3" name="Content Placeholder 2"/>
          <p:cNvSpPr>
            <a:spLocks noGrp="1"/>
          </p:cNvSpPr>
          <p:nvPr>
            <p:ph idx="1"/>
          </p:nvPr>
        </p:nvSpPr>
        <p:spPr>
          <a:xfrm>
            <a:off x="457200" y="1276350"/>
            <a:ext cx="8229600" cy="2971800"/>
          </a:xfrm>
        </p:spPr>
        <p:txBody>
          <a:bodyPr>
            <a:normAutofit fontScale="77500" lnSpcReduction="20000"/>
          </a:bodyPr>
          <a:lstStyle/>
          <a:p>
            <a:pPr marL="0" indent="0">
              <a:buNone/>
            </a:pPr>
            <a:r>
              <a:rPr lang="en-US" sz="2400" dirty="0" smtClean="0">
                <a:solidFill>
                  <a:schemeClr val="bg1">
                    <a:lumMod val="95000"/>
                  </a:schemeClr>
                </a:solidFill>
              </a:rPr>
              <a:t>Documentation, Tutorials and Help at:</a:t>
            </a:r>
            <a:endParaRPr lang="en-US" sz="2400" dirty="0" smtClean="0">
              <a:solidFill>
                <a:schemeClr val="bg1">
                  <a:lumMod val="75000"/>
                </a:schemeClr>
              </a:solidFill>
              <a:hlinkClick r:id="rId3"/>
            </a:endParaRPr>
          </a:p>
          <a:p>
            <a:r>
              <a:rPr lang="en-US" sz="2400" dirty="0" err="1" smtClean="0">
                <a:solidFill>
                  <a:schemeClr val="bg1">
                    <a:lumMod val="75000"/>
                  </a:schemeClr>
                </a:solidFill>
              </a:rPr>
              <a:t>AnswerHub</a:t>
            </a:r>
            <a:r>
              <a:rPr lang="en-US" sz="2400" dirty="0" smtClean="0">
                <a:solidFill>
                  <a:schemeClr val="bg1">
                    <a:lumMod val="75000"/>
                  </a:schemeClr>
                </a:solidFill>
              </a:rPr>
              <a:t>:</a:t>
            </a:r>
          </a:p>
          <a:p>
            <a:r>
              <a:rPr lang="en-US" sz="2400" dirty="0" smtClean="0">
                <a:solidFill>
                  <a:schemeClr val="bg1">
                    <a:lumMod val="75000"/>
                  </a:schemeClr>
                </a:solidFill>
              </a:rPr>
              <a:t>Engine Documentation:</a:t>
            </a:r>
          </a:p>
          <a:p>
            <a:r>
              <a:rPr lang="en-US" sz="2400" dirty="0">
                <a:solidFill>
                  <a:schemeClr val="bg1">
                    <a:lumMod val="75000"/>
                  </a:schemeClr>
                </a:solidFill>
              </a:rPr>
              <a:t>Official Forums: </a:t>
            </a:r>
            <a:endParaRPr lang="en-US" sz="2400" dirty="0" smtClean="0">
              <a:solidFill>
                <a:schemeClr val="bg1">
                  <a:lumMod val="75000"/>
                </a:schemeClr>
              </a:solidFill>
            </a:endParaRPr>
          </a:p>
          <a:p>
            <a:r>
              <a:rPr lang="en-US" sz="2400" dirty="0" smtClean="0">
                <a:solidFill>
                  <a:schemeClr val="bg1">
                    <a:lumMod val="75000"/>
                  </a:schemeClr>
                </a:solidFill>
              </a:rPr>
              <a:t>Community Wiki:</a:t>
            </a:r>
          </a:p>
          <a:p>
            <a:r>
              <a:rPr lang="en-US" sz="2400" dirty="0">
                <a:solidFill>
                  <a:schemeClr val="bg1">
                    <a:lumMod val="75000"/>
                  </a:schemeClr>
                </a:solidFill>
              </a:rPr>
              <a:t>YouTube Videos</a:t>
            </a:r>
            <a:r>
              <a:rPr lang="en-US" sz="2400" dirty="0" smtClean="0">
                <a:solidFill>
                  <a:schemeClr val="bg1">
                    <a:lumMod val="75000"/>
                  </a:schemeClr>
                </a:solidFill>
              </a:rPr>
              <a:t>:</a:t>
            </a:r>
          </a:p>
          <a:p>
            <a:r>
              <a:rPr lang="en-US" sz="2400" dirty="0" smtClean="0">
                <a:solidFill>
                  <a:schemeClr val="bg1">
                    <a:lumMod val="75000"/>
                  </a:schemeClr>
                </a:solidFill>
              </a:rPr>
              <a:t>Community IRC:</a:t>
            </a:r>
          </a:p>
          <a:p>
            <a:pPr marL="0" indent="0">
              <a:buNone/>
            </a:pPr>
            <a:endParaRPr lang="en-US" sz="2400" dirty="0" smtClean="0">
              <a:solidFill>
                <a:schemeClr val="bg1">
                  <a:lumMod val="95000"/>
                </a:schemeClr>
              </a:solidFill>
            </a:endParaRPr>
          </a:p>
          <a:p>
            <a:pPr marL="0" indent="0">
              <a:buNone/>
            </a:pPr>
            <a:r>
              <a:rPr lang="en-US" sz="2400" dirty="0" smtClean="0">
                <a:solidFill>
                  <a:schemeClr val="bg1">
                    <a:lumMod val="95000"/>
                  </a:schemeClr>
                </a:solidFill>
              </a:rPr>
              <a:t>Unreal Engine 4 Roadmap</a:t>
            </a:r>
            <a:endParaRPr lang="en-US" sz="2400" dirty="0" smtClean="0">
              <a:solidFill>
                <a:schemeClr val="bg1">
                  <a:lumMod val="75000"/>
                </a:schemeClr>
              </a:solidFill>
            </a:endParaRPr>
          </a:p>
          <a:p>
            <a:r>
              <a:rPr lang="en-US" sz="2000" u="sng" dirty="0">
                <a:hlinkClick r:id="rId4"/>
              </a:rPr>
              <a:t>lmgtfy.com/?q=</a:t>
            </a:r>
            <a:r>
              <a:rPr lang="en-US" sz="2000" u="sng" dirty="0" err="1">
                <a:hlinkClick r:id="rId4"/>
              </a:rPr>
              <a:t>Unreal+engine+Trello</a:t>
            </a:r>
            <a:r>
              <a:rPr lang="en-US" sz="2000" u="sng" dirty="0">
                <a:hlinkClick r:id="rId4"/>
              </a:rPr>
              <a:t>+</a:t>
            </a:r>
            <a:endParaRPr lang="en-US" sz="2400" dirty="0" smtClean="0">
              <a:solidFill>
                <a:schemeClr val="bg1">
                  <a:lumMod val="75000"/>
                </a:schemeClr>
              </a:solidFill>
            </a:endParaRPr>
          </a:p>
        </p:txBody>
      </p:sp>
      <p:sp>
        <p:nvSpPr>
          <p:cNvPr id="4" name="Content Placeholder 2"/>
          <p:cNvSpPr txBox="1">
            <a:spLocks/>
          </p:cNvSpPr>
          <p:nvPr/>
        </p:nvSpPr>
        <p:spPr>
          <a:xfrm>
            <a:off x="3276600" y="1581150"/>
            <a:ext cx="5791200" cy="20574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chemeClr val="bg1">
                    <a:lumMod val="75000"/>
                  </a:schemeClr>
                </a:solidFill>
                <a:hlinkClick r:id="rId5"/>
              </a:rPr>
              <a:t>http://answers.unrealengine.com</a:t>
            </a:r>
            <a:endParaRPr lang="en-US" sz="2400" dirty="0" smtClean="0">
              <a:solidFill>
                <a:schemeClr val="bg1">
                  <a:lumMod val="75000"/>
                </a:schemeClr>
              </a:solidFill>
            </a:endParaRPr>
          </a:p>
          <a:p>
            <a:pPr marL="0" indent="0">
              <a:buNone/>
            </a:pPr>
            <a:r>
              <a:rPr lang="en-US" sz="2400" dirty="0" smtClean="0">
                <a:solidFill>
                  <a:schemeClr val="bg1">
                    <a:lumMod val="75000"/>
                  </a:schemeClr>
                </a:solidFill>
                <a:hlinkClick r:id="rId3"/>
              </a:rPr>
              <a:t>http://docs.unrealengine.com</a:t>
            </a:r>
            <a:endParaRPr lang="en-US" sz="2400" dirty="0" smtClean="0">
              <a:solidFill>
                <a:schemeClr val="bg1">
                  <a:lumMod val="75000"/>
                </a:schemeClr>
              </a:solidFill>
            </a:endParaRPr>
          </a:p>
          <a:p>
            <a:pPr marL="0" indent="0">
              <a:buNone/>
            </a:pPr>
            <a:r>
              <a:rPr lang="en-US" sz="2400" dirty="0">
                <a:solidFill>
                  <a:schemeClr val="bg1">
                    <a:lumMod val="75000"/>
                  </a:schemeClr>
                </a:solidFill>
                <a:hlinkClick r:id="rId6"/>
              </a:rPr>
              <a:t>http://</a:t>
            </a:r>
            <a:r>
              <a:rPr lang="en-US" sz="2400" dirty="0" smtClean="0">
                <a:solidFill>
                  <a:schemeClr val="bg1">
                    <a:lumMod val="75000"/>
                  </a:schemeClr>
                </a:solidFill>
                <a:hlinkClick r:id="rId6"/>
              </a:rPr>
              <a:t>forums.unrealengine.com</a:t>
            </a:r>
            <a:endParaRPr lang="en-US" sz="2400" dirty="0" smtClean="0">
              <a:solidFill>
                <a:schemeClr val="bg1">
                  <a:lumMod val="75000"/>
                </a:schemeClr>
              </a:solidFill>
            </a:endParaRPr>
          </a:p>
          <a:p>
            <a:pPr marL="0" indent="0">
              <a:buNone/>
            </a:pPr>
            <a:r>
              <a:rPr lang="en-US" sz="2400" dirty="0" smtClean="0">
                <a:solidFill>
                  <a:schemeClr val="bg1">
                    <a:lumMod val="75000"/>
                  </a:schemeClr>
                </a:solidFill>
                <a:hlinkClick r:id="rId7"/>
              </a:rPr>
              <a:t>http://wiki.unrealengine.com</a:t>
            </a:r>
            <a:endParaRPr lang="en-US" sz="2400" dirty="0" smtClean="0">
              <a:solidFill>
                <a:schemeClr val="bg1">
                  <a:lumMod val="75000"/>
                </a:schemeClr>
              </a:solidFill>
            </a:endParaRPr>
          </a:p>
          <a:p>
            <a:pPr marL="0" indent="0">
              <a:buNone/>
            </a:pPr>
            <a:r>
              <a:rPr lang="en-US" sz="2400" dirty="0" smtClean="0">
                <a:solidFill>
                  <a:schemeClr val="bg1">
                    <a:lumMod val="75000"/>
                  </a:schemeClr>
                </a:solidFill>
                <a:hlinkClick r:id="rId8"/>
              </a:rPr>
              <a:t>http</a:t>
            </a:r>
            <a:r>
              <a:rPr lang="en-US" sz="2400" dirty="0">
                <a:solidFill>
                  <a:schemeClr val="bg1">
                    <a:lumMod val="75000"/>
                  </a:schemeClr>
                </a:solidFill>
                <a:hlinkClick r:id="rId8"/>
              </a:rPr>
              <a:t>://</a:t>
            </a:r>
            <a:r>
              <a:rPr lang="en-US" sz="2400" dirty="0" smtClean="0">
                <a:solidFill>
                  <a:schemeClr val="bg1">
                    <a:lumMod val="75000"/>
                  </a:schemeClr>
                </a:solidFill>
                <a:hlinkClick r:id="rId8"/>
              </a:rPr>
              <a:t>www.youtube.com/user/UnrealDevelopmentKit</a:t>
            </a:r>
            <a:endParaRPr lang="en-US" sz="2400" dirty="0" smtClean="0">
              <a:solidFill>
                <a:schemeClr val="bg1">
                  <a:lumMod val="75000"/>
                </a:schemeClr>
              </a:solidFill>
            </a:endParaRPr>
          </a:p>
          <a:p>
            <a:pPr marL="0" indent="0">
              <a:buNone/>
            </a:pPr>
            <a:r>
              <a:rPr lang="en-US" sz="2400" dirty="0">
                <a:solidFill>
                  <a:schemeClr val="bg1">
                    <a:lumMod val="75000"/>
                  </a:schemeClr>
                </a:solidFill>
              </a:rPr>
              <a:t>#</a:t>
            </a:r>
            <a:r>
              <a:rPr lang="en-US" sz="2400" dirty="0" err="1">
                <a:solidFill>
                  <a:schemeClr val="bg1">
                    <a:lumMod val="75000"/>
                  </a:schemeClr>
                </a:solidFill>
              </a:rPr>
              <a:t>unrealengine</a:t>
            </a:r>
            <a:r>
              <a:rPr lang="en-US" sz="2400" dirty="0">
                <a:solidFill>
                  <a:schemeClr val="bg1">
                    <a:lumMod val="75000"/>
                  </a:schemeClr>
                </a:solidFill>
              </a:rPr>
              <a:t> on </a:t>
            </a:r>
            <a:r>
              <a:rPr lang="en-US" sz="2400" dirty="0" err="1">
                <a:solidFill>
                  <a:schemeClr val="bg1">
                    <a:lumMod val="75000"/>
                  </a:schemeClr>
                </a:solidFill>
              </a:rPr>
              <a:t>FreeNode</a:t>
            </a:r>
            <a:endParaRPr lang="en-US" sz="2400" dirty="0">
              <a:solidFill>
                <a:schemeClr val="bg1">
                  <a:lumMod val="75000"/>
                </a:schemeClr>
              </a:solidFill>
            </a:endParaRPr>
          </a:p>
          <a:p>
            <a:pPr marL="0" indent="0">
              <a:buNone/>
            </a:pPr>
            <a:endParaRPr lang="en-US" sz="2400" dirty="0" smtClean="0">
              <a:solidFill>
                <a:schemeClr val="bg1">
                  <a:lumMod val="75000"/>
                </a:schemeClr>
              </a:solidFill>
            </a:endParaRPr>
          </a:p>
        </p:txBody>
      </p:sp>
      <p:pic>
        <p:nvPicPr>
          <p:cNvPr id="5" name="Picture 2" descr="http://i1.kym-cdn.com/photos/images/original/000/155/144/6ca67b8f-37dd-40ef-9feb-02bed851c09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0"/>
            <a:ext cx="1981200" cy="255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171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Synchronization Primitives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a:solidFill>
                  <a:schemeClr val="bg1">
                    <a:lumMod val="95000"/>
                  </a:schemeClr>
                </a:solidFill>
              </a:rPr>
              <a:t>Atomics</a:t>
            </a:r>
          </a:p>
          <a:p>
            <a:pPr marL="0" indent="0">
              <a:buNone/>
            </a:pPr>
            <a:r>
              <a:rPr lang="en-US" sz="2400" dirty="0" smtClean="0">
                <a:solidFill>
                  <a:schemeClr val="tx1">
                    <a:lumMod val="65000"/>
                    <a:lumOff val="35000"/>
                  </a:schemeClr>
                </a:solidFill>
              </a:rPr>
              <a:t>Locking</a:t>
            </a:r>
          </a:p>
          <a:p>
            <a:pPr marL="0" indent="0">
              <a:buNone/>
            </a:pPr>
            <a:r>
              <a:rPr lang="en-US" sz="2400" dirty="0" smtClean="0">
                <a:solidFill>
                  <a:schemeClr val="tx1">
                    <a:lumMod val="65000"/>
                    <a:lumOff val="35000"/>
                  </a:schemeClr>
                </a:solidFill>
              </a:rPr>
              <a:t>Signaling</a:t>
            </a:r>
          </a:p>
          <a:p>
            <a:pPr marL="0" indent="0">
              <a:buNone/>
            </a:pPr>
            <a:r>
              <a:rPr lang="en-US" sz="2400" dirty="0" smtClean="0">
                <a:solidFill>
                  <a:schemeClr val="tx1">
                    <a:lumMod val="65000"/>
                    <a:lumOff val="35000"/>
                  </a:schemeClr>
                </a:solidFill>
              </a:rPr>
              <a:t>Waiting</a:t>
            </a: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err="1" smtClean="0"/>
              <a:t>FPlatformAtomics</a:t>
            </a:r>
            <a:endParaRPr lang="en-US" sz="1800" dirty="0" smtClean="0"/>
          </a:p>
          <a:p>
            <a:r>
              <a:rPr lang="en-US" sz="1800" dirty="0" err="1" smtClean="0">
                <a:solidFill>
                  <a:schemeClr val="bg1">
                    <a:lumMod val="75000"/>
                  </a:schemeClr>
                </a:solidFill>
              </a:rPr>
              <a:t>InterlockedAdd</a:t>
            </a:r>
            <a:endParaRPr lang="en-US" sz="1800" dirty="0" smtClean="0">
              <a:solidFill>
                <a:schemeClr val="bg1">
                  <a:lumMod val="75000"/>
                </a:schemeClr>
              </a:solidFill>
            </a:endParaRPr>
          </a:p>
          <a:p>
            <a:r>
              <a:rPr lang="en-US" sz="1800" dirty="0" err="1" smtClean="0">
                <a:solidFill>
                  <a:schemeClr val="bg1">
                    <a:lumMod val="75000"/>
                  </a:schemeClr>
                </a:solidFill>
              </a:rPr>
              <a:t>InterlockedCompareExchange</a:t>
            </a:r>
            <a:r>
              <a:rPr lang="en-US" sz="1800" dirty="0" smtClean="0">
                <a:solidFill>
                  <a:schemeClr val="bg1">
                    <a:lumMod val="75000"/>
                  </a:schemeClr>
                </a:solidFill>
              </a:rPr>
              <a:t> (-Pointer)</a:t>
            </a:r>
          </a:p>
          <a:p>
            <a:r>
              <a:rPr lang="en-US" sz="1800" dirty="0" err="1">
                <a:solidFill>
                  <a:schemeClr val="bg1">
                    <a:lumMod val="75000"/>
                  </a:schemeClr>
                </a:solidFill>
              </a:rPr>
              <a:t>InterlockedDecrement</a:t>
            </a:r>
            <a:r>
              <a:rPr lang="en-US" sz="1800" dirty="0">
                <a:solidFill>
                  <a:schemeClr val="bg1">
                    <a:lumMod val="75000"/>
                  </a:schemeClr>
                </a:solidFill>
              </a:rPr>
              <a:t> (-Increment)</a:t>
            </a:r>
          </a:p>
          <a:p>
            <a:r>
              <a:rPr lang="en-US" sz="1800" dirty="0" err="1" smtClean="0">
                <a:solidFill>
                  <a:schemeClr val="bg1">
                    <a:lumMod val="75000"/>
                  </a:schemeClr>
                </a:solidFill>
              </a:rPr>
              <a:t>InterlockedExchange</a:t>
            </a:r>
            <a:r>
              <a:rPr lang="en-US" sz="1800" dirty="0" smtClean="0">
                <a:solidFill>
                  <a:schemeClr val="bg1">
                    <a:lumMod val="75000"/>
                  </a:schemeClr>
                </a:solidFill>
              </a:rPr>
              <a:t> (-Pointer)</a:t>
            </a:r>
          </a:p>
          <a:p>
            <a:endParaRPr lang="en-US" sz="1800" dirty="0" smtClean="0"/>
          </a:p>
          <a:p>
            <a:pPr marL="0" indent="0">
              <a:buNone/>
            </a:pPr>
            <a:r>
              <a:rPr lang="en-US" sz="1800" dirty="0" smtClean="0"/>
              <a:t>64- and 128-bit overloads on supported platforms</a:t>
            </a:r>
          </a:p>
        </p:txBody>
      </p:sp>
    </p:spTree>
    <p:extLst>
      <p:ext uri="{BB962C8B-B14F-4D97-AF65-F5344CB8AC3E}">
        <p14:creationId xmlns:p14="http://schemas.microsoft.com/office/powerpoint/2010/main" val="3630836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Synchronization Primitives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a:t>Atomics</a:t>
            </a:r>
          </a:p>
          <a:p>
            <a:pPr marL="0" indent="0">
              <a:buNone/>
            </a:pPr>
            <a:r>
              <a:rPr lang="en-US" sz="2400" dirty="0" smtClean="0">
                <a:solidFill>
                  <a:schemeClr val="tx1">
                    <a:lumMod val="65000"/>
                    <a:lumOff val="35000"/>
                  </a:schemeClr>
                </a:solidFill>
              </a:rPr>
              <a:t>Locking</a:t>
            </a:r>
          </a:p>
          <a:p>
            <a:pPr marL="0" indent="0">
              <a:buNone/>
            </a:pPr>
            <a:r>
              <a:rPr lang="en-US" sz="2400" dirty="0" smtClean="0">
                <a:solidFill>
                  <a:schemeClr val="tx1">
                    <a:lumMod val="65000"/>
                    <a:lumOff val="35000"/>
                  </a:schemeClr>
                </a:solidFill>
              </a:rPr>
              <a:t>Signaling</a:t>
            </a:r>
          </a:p>
          <a:p>
            <a:pPr marL="0" indent="0">
              <a:buNone/>
            </a:pPr>
            <a:r>
              <a:rPr lang="en-US" sz="2400" dirty="0" smtClean="0">
                <a:solidFill>
                  <a:schemeClr val="tx1">
                    <a:lumMod val="65000"/>
                    <a:lumOff val="35000"/>
                  </a:schemeClr>
                </a:solidFill>
              </a:rPr>
              <a:t>Waiting</a:t>
            </a: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chemeClr val="accent3">
                    <a:lumMod val="60000"/>
                    <a:lumOff val="40000"/>
                  </a:schemeClr>
                </a:solidFill>
              </a:rPr>
              <a:t>// Example</a:t>
            </a:r>
          </a:p>
          <a:p>
            <a:pPr marL="0" indent="0">
              <a:buFont typeface="Arial" pitchFamily="34" charset="0"/>
              <a:buNone/>
            </a:pPr>
            <a:endParaRPr lang="en-US" sz="1400" dirty="0" smtClean="0">
              <a:solidFill>
                <a:schemeClr val="tx2">
                  <a:lumMod val="40000"/>
                  <a:lumOff val="60000"/>
                </a:schemeClr>
              </a:solidFill>
            </a:endParaRPr>
          </a:p>
          <a:p>
            <a:pPr marL="0" indent="0">
              <a:buFont typeface="Arial" pitchFamily="34" charset="0"/>
              <a:buNone/>
            </a:pPr>
            <a:r>
              <a:rPr lang="en-US" sz="1400" dirty="0" smtClean="0">
                <a:solidFill>
                  <a:schemeClr val="tx2">
                    <a:lumMod val="40000"/>
                    <a:lumOff val="60000"/>
                  </a:schemeClr>
                </a:solidFill>
              </a:rPr>
              <a:t>class </a:t>
            </a:r>
            <a:r>
              <a:rPr lang="en-US" sz="1400" dirty="0" err="1" smtClean="0">
                <a:solidFill>
                  <a:schemeClr val="bg1">
                    <a:lumMod val="65000"/>
                  </a:schemeClr>
                </a:solidFill>
              </a:rPr>
              <a:t>FThreadSafeCounter</a:t>
            </a:r>
            <a:r>
              <a:rPr lang="en-US" sz="1400" dirty="0"/>
              <a:t/>
            </a:r>
            <a:br>
              <a:rPr lang="en-US" sz="1400" dirty="0"/>
            </a:br>
            <a:r>
              <a:rPr lang="en-US" sz="1400" dirty="0" smtClean="0">
                <a:solidFill>
                  <a:schemeClr val="bg1">
                    <a:lumMod val="75000"/>
                  </a:schemeClr>
                </a:solidFill>
              </a:rPr>
              <a:t>{</a:t>
            </a:r>
          </a:p>
          <a:p>
            <a:pPr marL="0" indent="0">
              <a:buFont typeface="Arial" pitchFamily="34" charset="0"/>
              <a:buNone/>
            </a:pPr>
            <a:r>
              <a:rPr lang="en-US" sz="1400" dirty="0" smtClean="0">
                <a:solidFill>
                  <a:schemeClr val="tx2">
                    <a:lumMod val="40000"/>
                    <a:lumOff val="60000"/>
                  </a:schemeClr>
                </a:solidFill>
              </a:rPr>
              <a:t>public</a:t>
            </a:r>
            <a:r>
              <a:rPr lang="en-US" sz="1400" dirty="0" smtClean="0"/>
              <a:t>:</a:t>
            </a:r>
            <a:br>
              <a:rPr lang="en-US" sz="1400" dirty="0" smtClean="0"/>
            </a:br>
            <a:r>
              <a:rPr lang="en-US" sz="1400" dirty="0" smtClean="0"/>
              <a:t>    </a:t>
            </a:r>
            <a:r>
              <a:rPr lang="en-US" sz="1400" dirty="0" smtClean="0">
                <a:solidFill>
                  <a:schemeClr val="bg1">
                    <a:lumMod val="65000"/>
                  </a:schemeClr>
                </a:solidFill>
              </a:rPr>
              <a:t>int32 Add( int32 Amount )</a:t>
            </a:r>
            <a:br>
              <a:rPr lang="en-US" sz="1400" dirty="0" smtClean="0">
                <a:solidFill>
                  <a:schemeClr val="bg1">
                    <a:lumMod val="65000"/>
                  </a:schemeClr>
                </a:solidFill>
              </a:rPr>
            </a:br>
            <a:r>
              <a:rPr lang="en-US" sz="1400" dirty="0" smtClean="0">
                <a:solidFill>
                  <a:schemeClr val="bg1">
                    <a:lumMod val="75000"/>
                  </a:schemeClr>
                </a:solidFill>
              </a:rPr>
              <a:t>    {</a:t>
            </a:r>
          </a:p>
          <a:p>
            <a:pPr marL="0" indent="0">
              <a:buFont typeface="Arial" pitchFamily="34" charset="0"/>
              <a:buNone/>
            </a:pPr>
            <a:r>
              <a:rPr lang="en-US" sz="1400" dirty="0"/>
              <a:t> </a:t>
            </a:r>
            <a:r>
              <a:rPr lang="en-US" sz="1400" dirty="0" smtClean="0"/>
              <a:t>       </a:t>
            </a:r>
            <a:r>
              <a:rPr lang="en-US" sz="1400" dirty="0" smtClean="0">
                <a:solidFill>
                  <a:schemeClr val="tx2">
                    <a:lumMod val="40000"/>
                    <a:lumOff val="60000"/>
                  </a:schemeClr>
                </a:solidFill>
              </a:rPr>
              <a:t>return </a:t>
            </a:r>
            <a:r>
              <a:rPr lang="en-US" sz="1400" dirty="0" err="1" smtClean="0"/>
              <a:t>FPlatformAtomics</a:t>
            </a:r>
            <a:r>
              <a:rPr lang="en-US" sz="1400" dirty="0" smtClean="0"/>
              <a:t>::</a:t>
            </a:r>
            <a:r>
              <a:rPr lang="en-US" sz="1400" dirty="0" err="1" smtClean="0"/>
              <a:t>InterlockedAdd</a:t>
            </a:r>
            <a:r>
              <a:rPr lang="en-US" sz="1400" dirty="0" smtClean="0">
                <a:solidFill>
                  <a:schemeClr val="bg1">
                    <a:lumMod val="65000"/>
                  </a:schemeClr>
                </a:solidFill>
              </a:rPr>
              <a:t>(&amp;</a:t>
            </a:r>
            <a:r>
              <a:rPr lang="en-US" sz="1400" dirty="0" smtClean="0">
                <a:solidFill>
                  <a:schemeClr val="accent6">
                    <a:lumMod val="60000"/>
                    <a:lumOff val="40000"/>
                  </a:schemeClr>
                </a:solidFill>
              </a:rPr>
              <a:t>Counter</a:t>
            </a:r>
            <a:r>
              <a:rPr lang="en-US" sz="1400" dirty="0" smtClean="0">
                <a:solidFill>
                  <a:schemeClr val="bg1">
                    <a:lumMod val="65000"/>
                  </a:schemeClr>
                </a:solidFill>
              </a:rPr>
              <a:t>, Amount);</a:t>
            </a:r>
          </a:p>
          <a:p>
            <a:pPr marL="0" indent="0">
              <a:buFont typeface="Arial" pitchFamily="34" charset="0"/>
              <a:buNone/>
            </a:pPr>
            <a:r>
              <a:rPr lang="en-US" sz="1400" dirty="0">
                <a:solidFill>
                  <a:schemeClr val="bg1">
                    <a:lumMod val="75000"/>
                  </a:schemeClr>
                </a:solidFill>
              </a:rPr>
              <a:t> </a:t>
            </a:r>
            <a:r>
              <a:rPr lang="en-US" sz="1400" dirty="0" smtClean="0">
                <a:solidFill>
                  <a:schemeClr val="bg1">
                    <a:lumMod val="75000"/>
                  </a:schemeClr>
                </a:solidFill>
              </a:rPr>
              <a:t>   }</a:t>
            </a:r>
            <a:r>
              <a:rPr lang="en-US" sz="1400" dirty="0" smtClean="0"/>
              <a:t/>
            </a:r>
            <a:br>
              <a:rPr lang="en-US" sz="1400" dirty="0" smtClean="0"/>
            </a:br>
            <a:r>
              <a:rPr lang="en-US" sz="1400" dirty="0" smtClean="0"/>
              <a:t/>
            </a:r>
            <a:br>
              <a:rPr lang="en-US" sz="1400" dirty="0" smtClean="0"/>
            </a:br>
            <a:r>
              <a:rPr lang="en-US" sz="1400" dirty="0" smtClean="0">
                <a:solidFill>
                  <a:schemeClr val="tx2">
                    <a:lumMod val="40000"/>
                    <a:lumOff val="60000"/>
                  </a:schemeClr>
                </a:solidFill>
              </a:rPr>
              <a:t>private</a:t>
            </a:r>
            <a:r>
              <a:rPr lang="en-US" sz="1400" dirty="0" smtClean="0"/>
              <a:t>:</a:t>
            </a:r>
          </a:p>
          <a:p>
            <a:pPr marL="0" indent="0">
              <a:buFont typeface="Arial" pitchFamily="34" charset="0"/>
              <a:buNone/>
            </a:pPr>
            <a:r>
              <a:rPr lang="en-US" sz="1400" dirty="0"/>
              <a:t> </a:t>
            </a:r>
            <a:r>
              <a:rPr lang="en-US" sz="1400" dirty="0" smtClean="0"/>
              <a:t>   </a:t>
            </a:r>
            <a:r>
              <a:rPr lang="en-US" sz="1400" dirty="0" smtClean="0">
                <a:solidFill>
                  <a:schemeClr val="accent1">
                    <a:lumMod val="60000"/>
                    <a:lumOff val="40000"/>
                  </a:schemeClr>
                </a:solidFill>
              </a:rPr>
              <a:t>volatile</a:t>
            </a:r>
            <a:r>
              <a:rPr lang="en-US" sz="1400" dirty="0" smtClean="0"/>
              <a:t> </a:t>
            </a:r>
            <a:r>
              <a:rPr lang="en-US" sz="1400" dirty="0" smtClean="0">
                <a:solidFill>
                  <a:schemeClr val="bg1">
                    <a:lumMod val="65000"/>
                  </a:schemeClr>
                </a:solidFill>
              </a:rPr>
              <a:t>int32</a:t>
            </a:r>
            <a:r>
              <a:rPr lang="en-US" sz="1400" dirty="0" smtClean="0"/>
              <a:t> </a:t>
            </a:r>
            <a:r>
              <a:rPr lang="en-US" sz="1400" dirty="0" smtClean="0">
                <a:solidFill>
                  <a:schemeClr val="accent6">
                    <a:lumMod val="60000"/>
                    <a:lumOff val="40000"/>
                  </a:schemeClr>
                </a:solidFill>
              </a:rPr>
              <a:t>Counter</a:t>
            </a:r>
            <a:r>
              <a:rPr lang="en-US" sz="1400" dirty="0" smtClean="0"/>
              <a:t>;</a:t>
            </a:r>
            <a:br>
              <a:rPr lang="en-US" sz="1400" dirty="0" smtClean="0"/>
            </a:br>
            <a:r>
              <a:rPr lang="en-US" sz="1400" dirty="0" smtClean="0">
                <a:solidFill>
                  <a:schemeClr val="bg1">
                    <a:lumMod val="75000"/>
                  </a:schemeClr>
                </a:solidFill>
              </a:rPr>
              <a:t>};</a:t>
            </a:r>
          </a:p>
        </p:txBody>
      </p:sp>
    </p:spTree>
    <p:extLst>
      <p:ext uri="{BB962C8B-B14F-4D97-AF65-F5344CB8AC3E}">
        <p14:creationId xmlns:p14="http://schemas.microsoft.com/office/powerpoint/2010/main" val="758727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Synchronization Primitives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a:solidFill>
                  <a:schemeClr val="tx1">
                    <a:lumMod val="65000"/>
                    <a:lumOff val="35000"/>
                  </a:schemeClr>
                </a:solidFill>
              </a:rPr>
              <a:t>Atomics</a:t>
            </a:r>
          </a:p>
          <a:p>
            <a:pPr marL="0" indent="0">
              <a:buNone/>
            </a:pPr>
            <a:r>
              <a:rPr lang="en-US" sz="2400" dirty="0" smtClean="0">
                <a:solidFill>
                  <a:schemeClr val="bg1">
                    <a:lumMod val="95000"/>
                  </a:schemeClr>
                </a:solidFill>
              </a:rPr>
              <a:t>Locking</a:t>
            </a:r>
          </a:p>
          <a:p>
            <a:pPr marL="0" indent="0">
              <a:buNone/>
            </a:pPr>
            <a:r>
              <a:rPr lang="en-US" sz="2400" dirty="0" smtClean="0">
                <a:solidFill>
                  <a:schemeClr val="tx1">
                    <a:lumMod val="65000"/>
                    <a:lumOff val="35000"/>
                  </a:schemeClr>
                </a:solidFill>
              </a:rPr>
              <a:t>Signaling</a:t>
            </a:r>
          </a:p>
          <a:p>
            <a:pPr marL="0" indent="0">
              <a:buNone/>
            </a:pPr>
            <a:r>
              <a:rPr lang="en-US" sz="2400" dirty="0" smtClean="0">
                <a:solidFill>
                  <a:schemeClr val="tx1">
                    <a:lumMod val="65000"/>
                    <a:lumOff val="35000"/>
                  </a:schemeClr>
                </a:solidFill>
              </a:rPr>
              <a:t>Waiting</a:t>
            </a: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Critical Sections</a:t>
            </a:r>
          </a:p>
          <a:p>
            <a:r>
              <a:rPr lang="en-US" sz="1800" dirty="0" err="1" smtClean="0">
                <a:solidFill>
                  <a:schemeClr val="bg1">
                    <a:lumMod val="75000"/>
                  </a:schemeClr>
                </a:solidFill>
              </a:rPr>
              <a:t>FCriticalSection</a:t>
            </a:r>
            <a:r>
              <a:rPr lang="en-US" sz="1800" dirty="0" smtClean="0">
                <a:solidFill>
                  <a:schemeClr val="bg1">
                    <a:lumMod val="75000"/>
                  </a:schemeClr>
                </a:solidFill>
              </a:rPr>
              <a:t> implements synchronization object</a:t>
            </a:r>
          </a:p>
          <a:p>
            <a:r>
              <a:rPr lang="en-US" sz="1800" dirty="0" err="1" smtClean="0">
                <a:solidFill>
                  <a:schemeClr val="bg1">
                    <a:lumMod val="75000"/>
                  </a:schemeClr>
                </a:solidFill>
              </a:rPr>
              <a:t>FScopeLock</a:t>
            </a:r>
            <a:r>
              <a:rPr lang="en-US" sz="1800" dirty="0" smtClean="0">
                <a:solidFill>
                  <a:schemeClr val="bg1">
                    <a:lumMod val="75000"/>
                  </a:schemeClr>
                </a:solidFill>
              </a:rPr>
              <a:t> for scope level locking using a critical section</a:t>
            </a:r>
          </a:p>
          <a:p>
            <a:r>
              <a:rPr lang="en-US" sz="1800" dirty="0" smtClean="0">
                <a:solidFill>
                  <a:schemeClr val="bg1">
                    <a:lumMod val="75000"/>
                  </a:schemeClr>
                </a:solidFill>
              </a:rPr>
              <a:t>Fast if the lock is not activated</a:t>
            </a:r>
          </a:p>
          <a:p>
            <a:endParaRPr lang="en-US" sz="1800" dirty="0">
              <a:solidFill>
                <a:schemeClr val="bg1">
                  <a:lumMod val="75000"/>
                </a:schemeClr>
              </a:solidFill>
            </a:endParaRPr>
          </a:p>
          <a:p>
            <a:pPr marL="0" indent="0">
              <a:buNone/>
            </a:pPr>
            <a:r>
              <a:rPr lang="en-US" sz="1800" dirty="0"/>
              <a:t>Spin Locks</a:t>
            </a:r>
          </a:p>
          <a:p>
            <a:r>
              <a:rPr lang="en-US" sz="1800" dirty="0" err="1" smtClean="0">
                <a:solidFill>
                  <a:schemeClr val="bg1">
                    <a:lumMod val="75000"/>
                  </a:schemeClr>
                </a:solidFill>
              </a:rPr>
              <a:t>FSpinLock</a:t>
            </a:r>
            <a:r>
              <a:rPr lang="en-US" sz="1800" dirty="0" smtClean="0">
                <a:solidFill>
                  <a:schemeClr val="bg1">
                    <a:lumMod val="75000"/>
                  </a:schemeClr>
                </a:solidFill>
              </a:rPr>
              <a:t> can </a:t>
            </a:r>
            <a:r>
              <a:rPr lang="en-US" sz="1800" dirty="0">
                <a:solidFill>
                  <a:schemeClr val="bg1">
                    <a:lumMod val="75000"/>
                  </a:schemeClr>
                </a:solidFill>
              </a:rPr>
              <a:t>be locked and unlocked</a:t>
            </a:r>
          </a:p>
          <a:p>
            <a:r>
              <a:rPr lang="en-US" sz="1800" dirty="0" smtClean="0">
                <a:solidFill>
                  <a:schemeClr val="bg1">
                    <a:lumMod val="75000"/>
                  </a:schemeClr>
                </a:solidFill>
              </a:rPr>
              <a:t>Sleeps or spins in </a:t>
            </a:r>
            <a:r>
              <a:rPr lang="en-US" sz="1800" dirty="0">
                <a:solidFill>
                  <a:schemeClr val="bg1">
                    <a:lumMod val="75000"/>
                  </a:schemeClr>
                </a:solidFill>
              </a:rPr>
              <a:t>a loop until </a:t>
            </a:r>
            <a:r>
              <a:rPr lang="en-US" sz="1800" dirty="0" smtClean="0">
                <a:solidFill>
                  <a:schemeClr val="bg1">
                    <a:lumMod val="75000"/>
                  </a:schemeClr>
                </a:solidFill>
              </a:rPr>
              <a:t>unlocked</a:t>
            </a:r>
          </a:p>
          <a:p>
            <a:r>
              <a:rPr lang="en-US" sz="1800" dirty="0" smtClean="0">
                <a:solidFill>
                  <a:schemeClr val="bg1">
                    <a:lumMod val="75000"/>
                  </a:schemeClr>
                </a:solidFill>
              </a:rPr>
              <a:t>Default sleep time is 0.1 seconds</a:t>
            </a:r>
            <a:endParaRPr lang="en-US" sz="1800" dirty="0">
              <a:solidFill>
                <a:schemeClr val="bg1">
                  <a:lumMod val="75000"/>
                </a:schemeClr>
              </a:solidFill>
            </a:endParaRPr>
          </a:p>
        </p:txBody>
      </p:sp>
    </p:spTree>
    <p:extLst>
      <p:ext uri="{BB962C8B-B14F-4D97-AF65-F5344CB8AC3E}">
        <p14:creationId xmlns:p14="http://schemas.microsoft.com/office/powerpoint/2010/main" val="16421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Synchronization Primitives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a:solidFill>
                  <a:schemeClr val="tx1">
                    <a:lumMod val="65000"/>
                    <a:lumOff val="35000"/>
                  </a:schemeClr>
                </a:solidFill>
              </a:rPr>
              <a:t>Atomics</a:t>
            </a:r>
          </a:p>
          <a:p>
            <a:pPr marL="0" indent="0">
              <a:buNone/>
            </a:pPr>
            <a:r>
              <a:rPr lang="en-US" sz="2400" dirty="0" smtClean="0">
                <a:solidFill>
                  <a:schemeClr val="tx1">
                    <a:lumMod val="50000"/>
                    <a:lumOff val="50000"/>
                  </a:schemeClr>
                </a:solidFill>
              </a:rPr>
              <a:t>Locking</a:t>
            </a:r>
          </a:p>
          <a:p>
            <a:pPr marL="0" indent="0">
              <a:buNone/>
            </a:pPr>
            <a:r>
              <a:rPr lang="en-US" sz="2400" dirty="0" smtClean="0">
                <a:solidFill>
                  <a:schemeClr val="bg1">
                    <a:lumMod val="95000"/>
                  </a:schemeClr>
                </a:solidFill>
              </a:rPr>
              <a:t>Signaling</a:t>
            </a:r>
          </a:p>
          <a:p>
            <a:pPr marL="0" indent="0">
              <a:buNone/>
            </a:pPr>
            <a:r>
              <a:rPr lang="en-US" sz="2400" dirty="0" smtClean="0">
                <a:solidFill>
                  <a:schemeClr val="tx1">
                    <a:lumMod val="65000"/>
                    <a:lumOff val="35000"/>
                  </a:schemeClr>
                </a:solidFill>
              </a:rPr>
              <a:t>Waiting</a:t>
            </a: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Semaphores</a:t>
            </a:r>
          </a:p>
          <a:p>
            <a:r>
              <a:rPr lang="en-US" sz="1800" dirty="0" smtClean="0">
                <a:solidFill>
                  <a:schemeClr val="bg1">
                    <a:lumMod val="75000"/>
                  </a:schemeClr>
                </a:solidFill>
              </a:rPr>
              <a:t>Like </a:t>
            </a:r>
            <a:r>
              <a:rPr lang="en-US" sz="1800" dirty="0" err="1" smtClean="0">
                <a:solidFill>
                  <a:schemeClr val="bg1">
                    <a:lumMod val="75000"/>
                  </a:schemeClr>
                </a:solidFill>
              </a:rPr>
              <a:t>mutex</a:t>
            </a:r>
            <a:r>
              <a:rPr lang="en-US" sz="1800" dirty="0" smtClean="0">
                <a:solidFill>
                  <a:schemeClr val="bg1">
                    <a:lumMod val="75000"/>
                  </a:schemeClr>
                </a:solidFill>
              </a:rPr>
              <a:t> with signaling mechanism</a:t>
            </a:r>
          </a:p>
          <a:p>
            <a:r>
              <a:rPr lang="en-US" sz="1800" dirty="0" smtClean="0">
                <a:solidFill>
                  <a:schemeClr val="bg1">
                    <a:lumMod val="75000"/>
                  </a:schemeClr>
                </a:solidFill>
              </a:rPr>
              <a:t>Only </a:t>
            </a:r>
            <a:r>
              <a:rPr lang="en-US" sz="1800" dirty="0">
                <a:solidFill>
                  <a:schemeClr val="bg1">
                    <a:lumMod val="75000"/>
                  </a:schemeClr>
                </a:solidFill>
              </a:rPr>
              <a:t>implemented </a:t>
            </a:r>
            <a:r>
              <a:rPr lang="en-US" sz="1800" dirty="0" smtClean="0">
                <a:solidFill>
                  <a:schemeClr val="bg1">
                    <a:lumMod val="75000"/>
                  </a:schemeClr>
                </a:solidFill>
              </a:rPr>
              <a:t>for Windows and hardly used</a:t>
            </a:r>
          </a:p>
          <a:p>
            <a:r>
              <a:rPr lang="en-US" sz="1800" dirty="0" smtClean="0">
                <a:solidFill>
                  <a:schemeClr val="bg1">
                    <a:lumMod val="75000"/>
                  </a:schemeClr>
                </a:solidFill>
              </a:rPr>
              <a:t>API will probably change</a:t>
            </a:r>
            <a:endParaRPr lang="en-US" sz="1800" dirty="0">
              <a:solidFill>
                <a:schemeClr val="bg1">
                  <a:lumMod val="75000"/>
                </a:schemeClr>
              </a:solidFill>
            </a:endParaRPr>
          </a:p>
          <a:p>
            <a:r>
              <a:rPr lang="en-US" sz="1800" dirty="0" smtClean="0">
                <a:solidFill>
                  <a:schemeClr val="bg1">
                    <a:lumMod val="75000"/>
                  </a:schemeClr>
                </a:solidFill>
              </a:rPr>
              <a:t>Use </a:t>
            </a:r>
            <a:r>
              <a:rPr lang="en-US" sz="1800" dirty="0" err="1" smtClean="0">
                <a:solidFill>
                  <a:schemeClr val="bg1">
                    <a:lumMod val="75000"/>
                  </a:schemeClr>
                </a:solidFill>
              </a:rPr>
              <a:t>FEvent</a:t>
            </a:r>
            <a:r>
              <a:rPr lang="en-US" sz="1800" dirty="0" smtClean="0">
                <a:solidFill>
                  <a:schemeClr val="bg1">
                    <a:lumMod val="75000"/>
                  </a:schemeClr>
                </a:solidFill>
              </a:rPr>
              <a:t> instead</a:t>
            </a:r>
            <a:endParaRPr lang="en-US" sz="1800" dirty="0">
              <a:solidFill>
                <a:schemeClr val="bg1">
                  <a:lumMod val="75000"/>
                </a:schemeClr>
              </a:solidFill>
            </a:endParaRPr>
          </a:p>
        </p:txBody>
      </p:sp>
    </p:spTree>
    <p:extLst>
      <p:ext uri="{BB962C8B-B14F-4D97-AF65-F5344CB8AC3E}">
        <p14:creationId xmlns:p14="http://schemas.microsoft.com/office/powerpoint/2010/main" val="2724470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Synchronization Primitives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a:solidFill>
                  <a:schemeClr val="tx1">
                    <a:lumMod val="65000"/>
                    <a:lumOff val="35000"/>
                  </a:schemeClr>
                </a:solidFill>
              </a:rPr>
              <a:t>Atomics</a:t>
            </a:r>
          </a:p>
          <a:p>
            <a:pPr marL="0" indent="0">
              <a:buNone/>
            </a:pPr>
            <a:r>
              <a:rPr lang="en-US" sz="2400" dirty="0" smtClean="0">
                <a:solidFill>
                  <a:schemeClr val="tx1">
                    <a:lumMod val="65000"/>
                    <a:lumOff val="35000"/>
                  </a:schemeClr>
                </a:solidFill>
              </a:rPr>
              <a:t>Locking</a:t>
            </a:r>
          </a:p>
          <a:p>
            <a:pPr marL="0" indent="0">
              <a:buNone/>
            </a:pPr>
            <a:r>
              <a:rPr lang="en-US" sz="2400" dirty="0" smtClean="0">
                <a:solidFill>
                  <a:schemeClr val="tx1">
                    <a:lumMod val="65000"/>
                    <a:lumOff val="35000"/>
                  </a:schemeClr>
                </a:solidFill>
              </a:rPr>
              <a:t>Signaling</a:t>
            </a:r>
          </a:p>
          <a:p>
            <a:pPr marL="0" indent="0">
              <a:buNone/>
            </a:pPr>
            <a:r>
              <a:rPr lang="en-US" sz="2400" dirty="0" smtClean="0">
                <a:solidFill>
                  <a:schemeClr val="bg1">
                    <a:lumMod val="95000"/>
                  </a:schemeClr>
                </a:solidFill>
              </a:rPr>
              <a:t>Waiting</a:t>
            </a:r>
          </a:p>
        </p:txBody>
      </p:sp>
      <p:sp>
        <p:nvSpPr>
          <p:cNvPr id="4" name="Content Placeholder 2"/>
          <p:cNvSpPr txBox="1">
            <a:spLocks/>
          </p:cNvSpPr>
          <p:nvPr/>
        </p:nvSpPr>
        <p:spPr>
          <a:xfrm>
            <a:off x="2590800" y="1200150"/>
            <a:ext cx="6096000" cy="14478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err="1" smtClean="0">
                <a:solidFill>
                  <a:schemeClr val="bg1">
                    <a:lumMod val="95000"/>
                  </a:schemeClr>
                </a:solidFill>
              </a:rPr>
              <a:t>FEvent</a:t>
            </a:r>
            <a:endParaRPr lang="en-US" sz="1800" dirty="0" smtClean="0">
              <a:solidFill>
                <a:schemeClr val="bg1">
                  <a:lumMod val="95000"/>
                </a:schemeClr>
              </a:solidFill>
            </a:endParaRPr>
          </a:p>
          <a:p>
            <a:r>
              <a:rPr lang="en-US" sz="1800" dirty="0" smtClean="0">
                <a:solidFill>
                  <a:schemeClr val="bg1">
                    <a:lumMod val="75000"/>
                  </a:schemeClr>
                </a:solidFill>
              </a:rPr>
              <a:t>Blocks a thread until triggered or timed out</a:t>
            </a:r>
          </a:p>
          <a:p>
            <a:r>
              <a:rPr lang="en-US" sz="1800" dirty="0" smtClean="0">
                <a:solidFill>
                  <a:schemeClr val="bg1">
                    <a:lumMod val="75000"/>
                  </a:schemeClr>
                </a:solidFill>
              </a:rPr>
              <a:t>Frequently used to wake up worker threads</a:t>
            </a:r>
            <a:endParaRPr lang="en-US" sz="1800" dirty="0" smtClean="0">
              <a:solidFill>
                <a:schemeClr val="bg1">
                  <a:lumMod val="95000"/>
                </a:schemeClr>
              </a:solidFill>
            </a:endParaRPr>
          </a:p>
          <a:p>
            <a:pPr marL="0" indent="0">
              <a:buNone/>
            </a:pPr>
            <a:endParaRPr lang="en-US" sz="1800" dirty="0" smtClean="0">
              <a:solidFill>
                <a:schemeClr val="bg1">
                  <a:lumMod val="95000"/>
                </a:schemeClr>
              </a:solidFill>
            </a:endParaRPr>
          </a:p>
          <a:p>
            <a:pPr marL="0" indent="0">
              <a:buNone/>
            </a:pPr>
            <a:r>
              <a:rPr lang="en-US" sz="1800" dirty="0" err="1" smtClean="0">
                <a:solidFill>
                  <a:schemeClr val="bg1">
                    <a:lumMod val="95000"/>
                  </a:schemeClr>
                </a:solidFill>
              </a:rPr>
              <a:t>FScopedEvent</a:t>
            </a:r>
            <a:endParaRPr lang="en-US" sz="1800" dirty="0" smtClean="0">
              <a:solidFill>
                <a:schemeClr val="bg1">
                  <a:lumMod val="95000"/>
                </a:schemeClr>
              </a:solidFill>
            </a:endParaRPr>
          </a:p>
          <a:p>
            <a:r>
              <a:rPr lang="en-US" sz="1800" dirty="0" smtClean="0">
                <a:solidFill>
                  <a:schemeClr val="bg1">
                    <a:lumMod val="75000"/>
                  </a:schemeClr>
                </a:solidFill>
              </a:rPr>
              <a:t>Wraps an </a:t>
            </a:r>
            <a:r>
              <a:rPr lang="en-US" sz="1800" dirty="0" err="1" smtClean="0">
                <a:solidFill>
                  <a:schemeClr val="bg1">
                    <a:lumMod val="75000"/>
                  </a:schemeClr>
                </a:solidFill>
              </a:rPr>
              <a:t>FEvent</a:t>
            </a:r>
            <a:r>
              <a:rPr lang="en-US" sz="1800" dirty="0" smtClean="0">
                <a:solidFill>
                  <a:schemeClr val="bg1">
                    <a:lumMod val="75000"/>
                  </a:schemeClr>
                </a:solidFill>
              </a:rPr>
              <a:t> that blocks on scope exit</a:t>
            </a:r>
            <a:endParaRPr lang="en-US" sz="1800" dirty="0">
              <a:solidFill>
                <a:schemeClr val="bg1">
                  <a:lumMod val="75000"/>
                </a:schemeClr>
              </a:solidFill>
            </a:endParaRPr>
          </a:p>
        </p:txBody>
      </p:sp>
      <p:sp>
        <p:nvSpPr>
          <p:cNvPr id="5" name="Content Placeholder 2"/>
          <p:cNvSpPr txBox="1">
            <a:spLocks/>
          </p:cNvSpPr>
          <p:nvPr/>
        </p:nvSpPr>
        <p:spPr>
          <a:xfrm>
            <a:off x="2590800" y="2952750"/>
            <a:ext cx="6096000" cy="14478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accent3">
                    <a:lumMod val="60000"/>
                    <a:lumOff val="40000"/>
                  </a:schemeClr>
                </a:solidFill>
              </a:rPr>
              <a:t>// </a:t>
            </a:r>
            <a:r>
              <a:rPr lang="en-US" sz="1800" dirty="0" smtClean="0">
                <a:solidFill>
                  <a:schemeClr val="accent3">
                    <a:lumMod val="60000"/>
                    <a:lumOff val="40000"/>
                  </a:schemeClr>
                </a:solidFill>
              </a:rPr>
              <a:t>Example for scoped events</a:t>
            </a:r>
          </a:p>
          <a:p>
            <a:pPr marL="0" indent="0">
              <a:buNone/>
            </a:pPr>
            <a:r>
              <a:rPr lang="en-US" sz="1800" dirty="0" smtClean="0">
                <a:solidFill>
                  <a:schemeClr val="bg1">
                    <a:lumMod val="65000"/>
                  </a:schemeClr>
                </a:solidFill>
              </a:rPr>
              <a:t>{</a:t>
            </a:r>
          </a:p>
          <a:p>
            <a:pPr marL="0" indent="0">
              <a:buNone/>
            </a:pPr>
            <a:r>
              <a:rPr lang="en-US" sz="1800" dirty="0">
                <a:solidFill>
                  <a:schemeClr val="bg1">
                    <a:lumMod val="65000"/>
                  </a:schemeClr>
                </a:solidFill>
              </a:rPr>
              <a:t> </a:t>
            </a:r>
            <a:r>
              <a:rPr lang="en-US" sz="1800" dirty="0" smtClean="0">
                <a:solidFill>
                  <a:schemeClr val="bg1">
                    <a:lumMod val="65000"/>
                  </a:schemeClr>
                </a:solidFill>
              </a:rPr>
              <a:t>   </a:t>
            </a:r>
            <a:r>
              <a:rPr lang="en-US" sz="1800" dirty="0" err="1" smtClean="0"/>
              <a:t>FScopedEvent</a:t>
            </a:r>
            <a:r>
              <a:rPr lang="en-US" sz="1800" dirty="0" smtClean="0"/>
              <a:t> </a:t>
            </a:r>
            <a:r>
              <a:rPr lang="en-US" sz="1800" dirty="0">
                <a:solidFill>
                  <a:schemeClr val="accent6">
                    <a:lumMod val="60000"/>
                    <a:lumOff val="40000"/>
                  </a:schemeClr>
                </a:solidFill>
              </a:rPr>
              <a:t>Event</a:t>
            </a:r>
            <a:r>
              <a:rPr lang="en-US" sz="1800" dirty="0"/>
              <a:t>;</a:t>
            </a:r>
          </a:p>
          <a:p>
            <a:pPr marL="0" indent="0">
              <a:buNone/>
            </a:pPr>
            <a:r>
              <a:rPr lang="en-US" sz="1800" dirty="0" smtClean="0">
                <a:solidFill>
                  <a:schemeClr val="bg1">
                    <a:lumMod val="65000"/>
                  </a:schemeClr>
                </a:solidFill>
              </a:rPr>
              <a:t>    </a:t>
            </a:r>
            <a:r>
              <a:rPr lang="en-US" sz="1800" dirty="0" err="1" smtClean="0">
                <a:solidFill>
                  <a:schemeClr val="bg1">
                    <a:lumMod val="65000"/>
                  </a:schemeClr>
                </a:solidFill>
              </a:rPr>
              <a:t>DoWorkOnAnotherThread</a:t>
            </a:r>
            <a:r>
              <a:rPr lang="en-US" sz="1800" dirty="0" smtClean="0">
                <a:solidFill>
                  <a:schemeClr val="bg1">
                    <a:lumMod val="65000"/>
                  </a:schemeClr>
                </a:solidFill>
              </a:rPr>
              <a:t>(</a:t>
            </a:r>
            <a:r>
              <a:rPr lang="en-US" sz="1800" dirty="0" err="1" smtClean="0">
                <a:solidFill>
                  <a:schemeClr val="accent6">
                    <a:lumMod val="60000"/>
                    <a:lumOff val="40000"/>
                  </a:schemeClr>
                </a:solidFill>
              </a:rPr>
              <a:t>Event</a:t>
            </a:r>
            <a:r>
              <a:rPr lang="en-US" sz="1800" dirty="0" err="1" smtClean="0"/>
              <a:t>.</a:t>
            </a:r>
            <a:r>
              <a:rPr lang="en-US" sz="1800" dirty="0" err="1" smtClean="0">
                <a:solidFill>
                  <a:schemeClr val="bg1">
                    <a:lumMod val="65000"/>
                  </a:schemeClr>
                </a:solidFill>
              </a:rPr>
              <a:t>Get</a:t>
            </a:r>
            <a:r>
              <a:rPr lang="en-US" sz="1800" dirty="0" smtClean="0">
                <a:solidFill>
                  <a:schemeClr val="bg1">
                    <a:lumMod val="65000"/>
                  </a:schemeClr>
                </a:solidFill>
              </a:rPr>
              <a:t>())</a:t>
            </a:r>
            <a:r>
              <a:rPr lang="en-US" sz="1800" dirty="0" smtClean="0"/>
              <a:t>;</a:t>
            </a:r>
          </a:p>
          <a:p>
            <a:pPr marL="0" indent="0">
              <a:buNone/>
            </a:pPr>
            <a:endParaRPr lang="en-US" sz="1800" dirty="0" smtClean="0"/>
          </a:p>
          <a:p>
            <a:pPr marL="0" indent="0">
              <a:buNone/>
            </a:pPr>
            <a:r>
              <a:rPr lang="en-US" sz="1800" dirty="0" smtClean="0"/>
              <a:t>    </a:t>
            </a:r>
            <a:r>
              <a:rPr lang="en-US" sz="1800" dirty="0">
                <a:solidFill>
                  <a:schemeClr val="accent3">
                    <a:lumMod val="60000"/>
                    <a:lumOff val="40000"/>
                  </a:schemeClr>
                </a:solidFill>
              </a:rPr>
              <a:t>// </a:t>
            </a:r>
            <a:r>
              <a:rPr lang="en-US" sz="1800" dirty="0" smtClean="0">
                <a:solidFill>
                  <a:schemeClr val="accent3">
                    <a:lumMod val="60000"/>
                    <a:lumOff val="40000"/>
                  </a:schemeClr>
                </a:solidFill>
              </a:rPr>
              <a:t>stalls here until other thread triggers Event</a:t>
            </a:r>
            <a:endParaRPr lang="en-US" sz="1800" dirty="0" smtClean="0"/>
          </a:p>
          <a:p>
            <a:pPr marL="0" indent="0">
              <a:buNone/>
            </a:pPr>
            <a:r>
              <a:rPr lang="en-US" sz="1800" dirty="0">
                <a:solidFill>
                  <a:schemeClr val="bg1">
                    <a:lumMod val="75000"/>
                  </a:schemeClr>
                </a:solidFill>
              </a:rPr>
              <a:t>}</a:t>
            </a:r>
          </a:p>
        </p:txBody>
      </p:sp>
    </p:spTree>
    <p:extLst>
      <p:ext uri="{BB962C8B-B14F-4D97-AF65-F5344CB8AC3E}">
        <p14:creationId xmlns:p14="http://schemas.microsoft.com/office/powerpoint/2010/main" val="2749646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High Level Constructs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bg1">
                    <a:lumMod val="95000"/>
                  </a:schemeClr>
                </a:solidFill>
              </a:rPr>
              <a:t>Containers</a:t>
            </a:r>
          </a:p>
          <a:p>
            <a:pPr marL="0" indent="0">
              <a:buNone/>
            </a:pPr>
            <a:r>
              <a:rPr lang="en-US" sz="2400" dirty="0" smtClean="0">
                <a:solidFill>
                  <a:schemeClr val="tx1">
                    <a:lumMod val="65000"/>
                    <a:lumOff val="35000"/>
                  </a:schemeClr>
                </a:solidFill>
              </a:rPr>
              <a:t>Helpers</a:t>
            </a:r>
            <a:endParaRPr lang="en-US" sz="2400" dirty="0">
              <a:solidFill>
                <a:schemeClr val="tx1">
                  <a:lumMod val="65000"/>
                  <a:lumOff val="35000"/>
                </a:schemeClr>
              </a:solidFill>
            </a:endParaRP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solidFill>
                  <a:schemeClr val="bg1">
                    <a:lumMod val="95000"/>
                  </a:schemeClr>
                </a:solidFill>
              </a:rPr>
              <a:t>General Thread-safety</a:t>
            </a:r>
          </a:p>
          <a:p>
            <a:r>
              <a:rPr lang="en-US" sz="1800" dirty="0" smtClean="0">
                <a:solidFill>
                  <a:schemeClr val="bg1">
                    <a:lumMod val="75000"/>
                  </a:schemeClr>
                </a:solidFill>
              </a:rPr>
              <a:t>Most containers (</a:t>
            </a:r>
            <a:r>
              <a:rPr lang="en-US" sz="1800" dirty="0" err="1" smtClean="0">
                <a:solidFill>
                  <a:schemeClr val="bg1">
                    <a:lumMod val="75000"/>
                  </a:schemeClr>
                </a:solidFill>
              </a:rPr>
              <a:t>TArray</a:t>
            </a:r>
            <a:r>
              <a:rPr lang="en-US" sz="1800" dirty="0" smtClean="0">
                <a:solidFill>
                  <a:schemeClr val="bg1">
                    <a:lumMod val="75000"/>
                  </a:schemeClr>
                </a:solidFill>
              </a:rPr>
              <a:t>, </a:t>
            </a:r>
            <a:r>
              <a:rPr lang="en-US" sz="1800" dirty="0" err="1" smtClean="0">
                <a:solidFill>
                  <a:schemeClr val="bg1">
                    <a:lumMod val="75000"/>
                  </a:schemeClr>
                </a:solidFill>
              </a:rPr>
              <a:t>TMap</a:t>
            </a:r>
            <a:r>
              <a:rPr lang="en-US" sz="1800" dirty="0" smtClean="0">
                <a:solidFill>
                  <a:schemeClr val="bg1">
                    <a:lumMod val="75000"/>
                  </a:schemeClr>
                </a:solidFill>
              </a:rPr>
              <a:t>, etc.) are not thread-safe</a:t>
            </a:r>
          </a:p>
          <a:p>
            <a:r>
              <a:rPr lang="en-US" sz="1800" dirty="0" smtClean="0">
                <a:solidFill>
                  <a:schemeClr val="bg1">
                    <a:lumMod val="75000"/>
                  </a:schemeClr>
                </a:solidFill>
              </a:rPr>
              <a:t>Use synchronization primitives in your own code where needed</a:t>
            </a:r>
            <a:endParaRPr lang="en-US" sz="1800" dirty="0">
              <a:solidFill>
                <a:schemeClr val="bg1">
                  <a:lumMod val="75000"/>
                </a:schemeClr>
              </a:solidFill>
            </a:endParaRPr>
          </a:p>
          <a:p>
            <a:pPr marL="0" indent="0">
              <a:buNone/>
            </a:pPr>
            <a:endParaRPr lang="en-US" sz="1800" dirty="0">
              <a:solidFill>
                <a:schemeClr val="bg1">
                  <a:lumMod val="95000"/>
                </a:schemeClr>
              </a:solidFill>
            </a:endParaRPr>
          </a:p>
          <a:p>
            <a:pPr marL="0" indent="0">
              <a:buNone/>
            </a:pPr>
            <a:r>
              <a:rPr lang="en-US" sz="1800" dirty="0" err="1" smtClean="0">
                <a:solidFill>
                  <a:schemeClr val="bg1">
                    <a:lumMod val="95000"/>
                  </a:schemeClr>
                </a:solidFill>
              </a:rPr>
              <a:t>TLockFreePointerList</a:t>
            </a:r>
            <a:endParaRPr lang="en-US" sz="1800" dirty="0">
              <a:solidFill>
                <a:schemeClr val="bg1">
                  <a:lumMod val="95000"/>
                </a:schemeClr>
              </a:solidFill>
            </a:endParaRPr>
          </a:p>
          <a:p>
            <a:r>
              <a:rPr lang="en-US" sz="1800" dirty="0" smtClean="0">
                <a:solidFill>
                  <a:schemeClr val="bg1">
                    <a:lumMod val="75000"/>
                  </a:schemeClr>
                </a:solidFill>
              </a:rPr>
              <a:t>Lock free, stack based and ABA resistant</a:t>
            </a:r>
          </a:p>
          <a:p>
            <a:r>
              <a:rPr lang="en-US" sz="1800" dirty="0" smtClean="0">
                <a:solidFill>
                  <a:schemeClr val="bg1">
                    <a:lumMod val="75000"/>
                  </a:schemeClr>
                </a:solidFill>
              </a:rPr>
              <a:t>Used by Task Graph system</a:t>
            </a:r>
          </a:p>
          <a:p>
            <a:endParaRPr lang="en-US" sz="1800" dirty="0">
              <a:solidFill>
                <a:schemeClr val="bg1">
                  <a:lumMod val="75000"/>
                </a:schemeClr>
              </a:solidFill>
            </a:endParaRPr>
          </a:p>
          <a:p>
            <a:pPr marL="0" indent="0">
              <a:buNone/>
            </a:pPr>
            <a:r>
              <a:rPr lang="en-US" sz="1800" dirty="0" err="1" smtClean="0">
                <a:solidFill>
                  <a:schemeClr val="bg1">
                    <a:lumMod val="95000"/>
                  </a:schemeClr>
                </a:solidFill>
              </a:rPr>
              <a:t>TQueue</a:t>
            </a:r>
            <a:endParaRPr lang="en-US" sz="1800" dirty="0" smtClean="0">
              <a:solidFill>
                <a:schemeClr val="bg1">
                  <a:lumMod val="95000"/>
                </a:schemeClr>
              </a:solidFill>
            </a:endParaRPr>
          </a:p>
          <a:p>
            <a:r>
              <a:rPr lang="en-US" sz="1800" dirty="0" smtClean="0">
                <a:solidFill>
                  <a:schemeClr val="bg1">
                    <a:lumMod val="75000"/>
                  </a:schemeClr>
                </a:solidFill>
              </a:rPr>
              <a:t>Uses a linked list under the hood</a:t>
            </a:r>
          </a:p>
          <a:p>
            <a:r>
              <a:rPr lang="en-US" sz="1800" dirty="0" smtClean="0">
                <a:solidFill>
                  <a:schemeClr val="bg1">
                    <a:lumMod val="75000"/>
                  </a:schemeClr>
                </a:solidFill>
              </a:rPr>
              <a:t>Lock and contention free for SPSC</a:t>
            </a:r>
          </a:p>
          <a:p>
            <a:r>
              <a:rPr lang="en-US" sz="1800" dirty="0" smtClean="0">
                <a:solidFill>
                  <a:schemeClr val="bg1">
                    <a:lumMod val="75000"/>
                  </a:schemeClr>
                </a:solidFill>
              </a:rPr>
              <a:t>Lock free for MPSC</a:t>
            </a:r>
          </a:p>
          <a:p>
            <a:endParaRPr lang="en-US" sz="1800" dirty="0">
              <a:solidFill>
                <a:schemeClr val="bg1">
                  <a:lumMod val="75000"/>
                </a:schemeClr>
              </a:solidFill>
            </a:endParaRPr>
          </a:p>
          <a:p>
            <a:pPr marL="0" indent="0">
              <a:buNone/>
            </a:pPr>
            <a:r>
              <a:rPr lang="en-US" sz="1800" dirty="0" err="1" smtClean="0">
                <a:solidFill>
                  <a:schemeClr val="bg1">
                    <a:lumMod val="95000"/>
                  </a:schemeClr>
                </a:solidFill>
              </a:rPr>
              <a:t>TDisruptor</a:t>
            </a:r>
            <a:r>
              <a:rPr lang="en-US" sz="1800" dirty="0" smtClean="0">
                <a:solidFill>
                  <a:schemeClr val="bg1">
                    <a:lumMod val="95000"/>
                  </a:schemeClr>
                </a:solidFill>
              </a:rPr>
              <a:t> </a:t>
            </a:r>
            <a:r>
              <a:rPr lang="en-US" sz="1800" dirty="0" smtClean="0">
                <a:solidFill>
                  <a:schemeClr val="bg1">
                    <a:lumMod val="75000"/>
                  </a:schemeClr>
                </a:solidFill>
              </a:rPr>
              <a:t>(currently not part of UE4)</a:t>
            </a:r>
            <a:endParaRPr lang="en-US" sz="1800" dirty="0">
              <a:solidFill>
                <a:schemeClr val="bg1">
                  <a:lumMod val="75000"/>
                </a:schemeClr>
              </a:solidFill>
            </a:endParaRPr>
          </a:p>
          <a:p>
            <a:r>
              <a:rPr lang="en-US" sz="1800" dirty="0" smtClean="0">
                <a:solidFill>
                  <a:schemeClr val="bg1">
                    <a:lumMod val="75000"/>
                  </a:schemeClr>
                </a:solidFill>
              </a:rPr>
              <a:t>Lock free MPMC queue using a ring buffer</a:t>
            </a:r>
          </a:p>
        </p:txBody>
      </p:sp>
    </p:spTree>
    <p:extLst>
      <p:ext uri="{BB962C8B-B14F-4D97-AF65-F5344CB8AC3E}">
        <p14:creationId xmlns:p14="http://schemas.microsoft.com/office/powerpoint/2010/main" val="405520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High Level Constructs</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smtClean="0">
                <a:solidFill>
                  <a:schemeClr val="tx1">
                    <a:lumMod val="65000"/>
                    <a:lumOff val="35000"/>
                  </a:schemeClr>
                </a:solidFill>
              </a:rPr>
              <a:t>Containers</a:t>
            </a:r>
          </a:p>
          <a:p>
            <a:pPr marL="0" indent="0">
              <a:buNone/>
            </a:pPr>
            <a:r>
              <a:rPr lang="en-US" sz="2400" dirty="0" smtClean="0">
                <a:solidFill>
                  <a:schemeClr val="bg1">
                    <a:lumMod val="95000"/>
                  </a:schemeClr>
                </a:solidFill>
              </a:rPr>
              <a:t>Helpers</a:t>
            </a:r>
            <a:endParaRPr lang="en-US" sz="2400" dirty="0">
              <a:solidFill>
                <a:schemeClr val="bg1">
                  <a:lumMod val="95000"/>
                </a:schemeClr>
              </a:solidFill>
            </a:endParaRP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err="1" smtClean="0">
                <a:solidFill>
                  <a:schemeClr val="bg1">
                    <a:lumMod val="95000"/>
                  </a:schemeClr>
                </a:solidFill>
              </a:rPr>
              <a:t>FThreadSafeCounter</a:t>
            </a:r>
            <a:endParaRPr lang="en-US" sz="1800" dirty="0">
              <a:solidFill>
                <a:schemeClr val="bg1">
                  <a:lumMod val="75000"/>
                </a:schemeClr>
              </a:solidFill>
            </a:endParaRPr>
          </a:p>
          <a:p>
            <a:pPr marL="0" indent="0">
              <a:buNone/>
            </a:pPr>
            <a:endParaRPr lang="en-US" sz="1800" dirty="0">
              <a:solidFill>
                <a:schemeClr val="bg1">
                  <a:lumMod val="95000"/>
                </a:schemeClr>
              </a:solidFill>
            </a:endParaRPr>
          </a:p>
          <a:p>
            <a:pPr marL="0" indent="0">
              <a:buNone/>
            </a:pPr>
            <a:r>
              <a:rPr lang="en-US" sz="1800" dirty="0" err="1" smtClean="0">
                <a:solidFill>
                  <a:schemeClr val="bg1">
                    <a:lumMod val="95000"/>
                  </a:schemeClr>
                </a:solidFill>
              </a:rPr>
              <a:t>FThreadSingleton</a:t>
            </a:r>
            <a:endParaRPr lang="en-US" sz="1800" dirty="0" smtClean="0">
              <a:solidFill>
                <a:schemeClr val="bg1">
                  <a:lumMod val="95000"/>
                </a:schemeClr>
              </a:solidFill>
            </a:endParaRPr>
          </a:p>
          <a:p>
            <a:r>
              <a:rPr lang="en-US" sz="1800" dirty="0" smtClean="0">
                <a:solidFill>
                  <a:schemeClr val="bg1">
                    <a:lumMod val="75000"/>
                  </a:schemeClr>
                </a:solidFill>
              </a:rPr>
              <a:t>Singleton that creates an instance per thread</a:t>
            </a:r>
          </a:p>
          <a:p>
            <a:endParaRPr lang="en-US" sz="1800" dirty="0">
              <a:solidFill>
                <a:schemeClr val="bg1">
                  <a:lumMod val="75000"/>
                </a:schemeClr>
              </a:solidFill>
            </a:endParaRPr>
          </a:p>
          <a:p>
            <a:pPr marL="0" indent="0">
              <a:buNone/>
            </a:pPr>
            <a:r>
              <a:rPr lang="en-US" sz="1800" dirty="0" err="1" smtClean="0">
                <a:solidFill>
                  <a:schemeClr val="bg1">
                    <a:lumMod val="95000"/>
                  </a:schemeClr>
                </a:solidFill>
              </a:rPr>
              <a:t>FMemStack</a:t>
            </a:r>
            <a:endParaRPr lang="en-US" sz="1800" dirty="0" smtClean="0">
              <a:solidFill>
                <a:schemeClr val="bg1">
                  <a:lumMod val="75000"/>
                </a:schemeClr>
              </a:solidFill>
            </a:endParaRPr>
          </a:p>
          <a:p>
            <a:r>
              <a:rPr lang="en-US" sz="1800" dirty="0" smtClean="0">
                <a:solidFill>
                  <a:schemeClr val="bg1">
                    <a:lumMod val="75000"/>
                  </a:schemeClr>
                </a:solidFill>
              </a:rPr>
              <a:t>Fast, temporary per-thread memory allocation</a:t>
            </a:r>
          </a:p>
          <a:p>
            <a:endParaRPr lang="en-US" sz="1800" dirty="0">
              <a:solidFill>
                <a:schemeClr val="bg1">
                  <a:lumMod val="75000"/>
                </a:schemeClr>
              </a:solidFill>
            </a:endParaRPr>
          </a:p>
          <a:p>
            <a:pPr marL="0" indent="0">
              <a:buNone/>
            </a:pPr>
            <a:r>
              <a:rPr lang="en-US" sz="1800" dirty="0" err="1" smtClean="0">
                <a:solidFill>
                  <a:schemeClr val="bg1">
                    <a:lumMod val="95000"/>
                  </a:schemeClr>
                </a:solidFill>
              </a:rPr>
              <a:t>TLockFreeClassAllocator</a:t>
            </a:r>
            <a:r>
              <a:rPr lang="en-US" sz="1800" dirty="0" smtClean="0">
                <a:solidFill>
                  <a:schemeClr val="bg1">
                    <a:lumMod val="95000"/>
                  </a:schemeClr>
                </a:solidFill>
              </a:rPr>
              <a:t>, </a:t>
            </a:r>
            <a:r>
              <a:rPr lang="en-US" sz="1800" dirty="0" err="1" smtClean="0">
                <a:solidFill>
                  <a:schemeClr val="bg1">
                    <a:lumMod val="95000"/>
                  </a:schemeClr>
                </a:solidFill>
              </a:rPr>
              <a:t>TLockFreeFixedSizeAllocator</a:t>
            </a:r>
            <a:endParaRPr lang="en-US" sz="1800" dirty="0">
              <a:solidFill>
                <a:schemeClr val="bg1">
                  <a:lumMod val="75000"/>
                </a:schemeClr>
              </a:solidFill>
            </a:endParaRPr>
          </a:p>
          <a:p>
            <a:r>
              <a:rPr lang="en-US" sz="1800" dirty="0">
                <a:solidFill>
                  <a:schemeClr val="bg1">
                    <a:lumMod val="75000"/>
                  </a:schemeClr>
                </a:solidFill>
              </a:rPr>
              <a:t>Another fast allocator for instances of T</a:t>
            </a:r>
          </a:p>
          <a:p>
            <a:pPr marL="0" indent="0">
              <a:buNone/>
            </a:pPr>
            <a:endParaRPr lang="en-US" sz="1800" dirty="0">
              <a:solidFill>
                <a:schemeClr val="bg1">
                  <a:lumMod val="75000"/>
                </a:schemeClr>
              </a:solidFill>
            </a:endParaRPr>
          </a:p>
          <a:p>
            <a:pPr marL="0" indent="0">
              <a:buNone/>
            </a:pPr>
            <a:r>
              <a:rPr lang="en-US" sz="1800" dirty="0" err="1" smtClean="0">
                <a:solidFill>
                  <a:schemeClr val="bg1">
                    <a:lumMod val="95000"/>
                  </a:schemeClr>
                </a:solidFill>
              </a:rPr>
              <a:t>FThreadIdleStats</a:t>
            </a:r>
            <a:endParaRPr lang="en-US" sz="1800" dirty="0">
              <a:solidFill>
                <a:schemeClr val="bg1">
                  <a:lumMod val="75000"/>
                </a:schemeClr>
              </a:solidFill>
            </a:endParaRPr>
          </a:p>
          <a:p>
            <a:r>
              <a:rPr lang="en-US" sz="1800" dirty="0" smtClean="0">
                <a:solidFill>
                  <a:schemeClr val="bg1">
                    <a:lumMod val="75000"/>
                  </a:schemeClr>
                </a:solidFill>
              </a:rPr>
              <a:t>Measures how often a thread is idle</a:t>
            </a:r>
          </a:p>
        </p:txBody>
      </p:sp>
    </p:spTree>
    <p:extLst>
      <p:ext uri="{BB962C8B-B14F-4D97-AF65-F5344CB8AC3E}">
        <p14:creationId xmlns:p14="http://schemas.microsoft.com/office/powerpoint/2010/main" val="3674286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r>
              <a:rPr lang="en-US" sz="3200" dirty="0" smtClean="0"/>
              <a:t>Parallelization</a:t>
            </a:r>
            <a:endParaRPr lang="en-US" sz="3200" dirty="0"/>
          </a:p>
        </p:txBody>
      </p:sp>
      <p:sp>
        <p:nvSpPr>
          <p:cNvPr id="3" name="Content Placeholder 2"/>
          <p:cNvSpPr>
            <a:spLocks noGrp="1"/>
          </p:cNvSpPr>
          <p:nvPr>
            <p:ph idx="1"/>
          </p:nvPr>
        </p:nvSpPr>
        <p:spPr>
          <a:xfrm>
            <a:off x="457200" y="1200150"/>
            <a:ext cx="2133600" cy="3276600"/>
          </a:xfrm>
        </p:spPr>
        <p:txBody>
          <a:bodyPr>
            <a:normAutofit/>
          </a:bodyPr>
          <a:lstStyle/>
          <a:p>
            <a:pPr marL="0" indent="0">
              <a:buNone/>
            </a:pPr>
            <a:r>
              <a:rPr lang="en-US" sz="2400" dirty="0">
                <a:solidFill>
                  <a:schemeClr val="bg1">
                    <a:lumMod val="95000"/>
                  </a:schemeClr>
                </a:solidFill>
              </a:rPr>
              <a:t>Threads</a:t>
            </a:r>
          </a:p>
          <a:p>
            <a:pPr marL="0" indent="0">
              <a:buNone/>
            </a:pPr>
            <a:r>
              <a:rPr lang="en-US" sz="2400" dirty="0" smtClean="0">
                <a:solidFill>
                  <a:schemeClr val="tx1">
                    <a:lumMod val="65000"/>
                    <a:lumOff val="35000"/>
                  </a:schemeClr>
                </a:solidFill>
              </a:rPr>
              <a:t>Task Graph</a:t>
            </a:r>
          </a:p>
          <a:p>
            <a:pPr marL="0" indent="0">
              <a:buNone/>
            </a:pPr>
            <a:r>
              <a:rPr lang="en-US" sz="2400" dirty="0" smtClean="0">
                <a:solidFill>
                  <a:schemeClr val="tx1">
                    <a:lumMod val="65000"/>
                    <a:lumOff val="35000"/>
                  </a:schemeClr>
                </a:solidFill>
              </a:rPr>
              <a:t>Processes</a:t>
            </a:r>
          </a:p>
          <a:p>
            <a:pPr marL="0" indent="0">
              <a:buNone/>
            </a:pPr>
            <a:r>
              <a:rPr lang="en-US" sz="2400" dirty="0">
                <a:solidFill>
                  <a:schemeClr val="tx1">
                    <a:lumMod val="65000"/>
                    <a:lumOff val="35000"/>
                  </a:schemeClr>
                </a:solidFill>
              </a:rPr>
              <a:t>Messaging</a:t>
            </a:r>
          </a:p>
          <a:p>
            <a:pPr marL="0" indent="0">
              <a:buNone/>
            </a:pPr>
            <a:endParaRPr lang="en-US" sz="2400" dirty="0">
              <a:solidFill>
                <a:schemeClr val="tx1">
                  <a:lumMod val="65000"/>
                  <a:lumOff val="35000"/>
                </a:schemeClr>
              </a:solidFill>
            </a:endParaRPr>
          </a:p>
        </p:txBody>
      </p:sp>
      <p:sp>
        <p:nvSpPr>
          <p:cNvPr id="4" name="Content Placeholder 2"/>
          <p:cNvSpPr txBox="1">
            <a:spLocks/>
          </p:cNvSpPr>
          <p:nvPr/>
        </p:nvSpPr>
        <p:spPr>
          <a:xfrm>
            <a:off x="2590800" y="1200150"/>
            <a:ext cx="6096000" cy="3276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Eurostil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Eurostil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Eurostil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Eurostil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err="1" smtClean="0">
                <a:solidFill>
                  <a:schemeClr val="bg1">
                    <a:lumMod val="95000"/>
                  </a:schemeClr>
                </a:solidFill>
              </a:rPr>
              <a:t>FRunnable</a:t>
            </a:r>
            <a:endParaRPr lang="en-US" sz="1800" dirty="0">
              <a:solidFill>
                <a:schemeClr val="bg1">
                  <a:lumMod val="95000"/>
                </a:schemeClr>
              </a:solidFill>
            </a:endParaRPr>
          </a:p>
          <a:p>
            <a:r>
              <a:rPr lang="en-US" sz="1800" dirty="0" smtClean="0">
                <a:solidFill>
                  <a:schemeClr val="bg1">
                    <a:lumMod val="75000"/>
                  </a:schemeClr>
                </a:solidFill>
              </a:rPr>
              <a:t>Platform agnostic interface</a:t>
            </a:r>
          </a:p>
          <a:p>
            <a:r>
              <a:rPr lang="en-US" sz="1800" dirty="0" smtClean="0">
                <a:solidFill>
                  <a:schemeClr val="bg1">
                    <a:lumMod val="75000"/>
                  </a:schemeClr>
                </a:solidFill>
              </a:rPr>
              <a:t>Implement </a:t>
            </a:r>
            <a:r>
              <a:rPr lang="en-US" sz="1800" dirty="0" err="1" smtClean="0">
                <a:solidFill>
                  <a:schemeClr val="bg1">
                    <a:lumMod val="75000"/>
                  </a:schemeClr>
                </a:solidFill>
              </a:rPr>
              <a:t>Init</a:t>
            </a:r>
            <a:r>
              <a:rPr lang="en-US" sz="1800" dirty="0" smtClean="0">
                <a:solidFill>
                  <a:schemeClr val="bg1">
                    <a:lumMod val="75000"/>
                  </a:schemeClr>
                </a:solidFill>
              </a:rPr>
              <a:t>(), Run(), Stop() and Exit() in your sub-class</a:t>
            </a:r>
          </a:p>
          <a:p>
            <a:r>
              <a:rPr lang="en-US" sz="1800" dirty="0" smtClean="0">
                <a:solidFill>
                  <a:schemeClr val="bg1">
                    <a:lumMod val="75000"/>
                  </a:schemeClr>
                </a:solidFill>
              </a:rPr>
              <a:t>Launch with </a:t>
            </a:r>
            <a:r>
              <a:rPr lang="en-US" sz="1800" dirty="0" err="1" smtClean="0">
                <a:solidFill>
                  <a:schemeClr val="bg1">
                    <a:lumMod val="75000"/>
                  </a:schemeClr>
                </a:solidFill>
              </a:rPr>
              <a:t>FRunnableThread</a:t>
            </a:r>
            <a:r>
              <a:rPr lang="en-US" sz="1800" dirty="0" smtClean="0">
                <a:solidFill>
                  <a:schemeClr val="bg1">
                    <a:lumMod val="75000"/>
                  </a:schemeClr>
                </a:solidFill>
              </a:rPr>
              <a:t>::Create()</a:t>
            </a:r>
          </a:p>
          <a:p>
            <a:r>
              <a:rPr lang="en-US" sz="1800" dirty="0" err="1" smtClean="0">
                <a:solidFill>
                  <a:schemeClr val="bg1">
                    <a:lumMod val="75000"/>
                  </a:schemeClr>
                </a:solidFill>
              </a:rPr>
              <a:t>FSingleThreadRunnable</a:t>
            </a:r>
            <a:r>
              <a:rPr lang="en-US" sz="1800" dirty="0" smtClean="0">
                <a:solidFill>
                  <a:schemeClr val="bg1">
                    <a:lumMod val="75000"/>
                  </a:schemeClr>
                </a:solidFill>
              </a:rPr>
              <a:t> when multi-threading is disabled</a:t>
            </a:r>
          </a:p>
          <a:p>
            <a:endParaRPr lang="en-US" sz="1800" dirty="0">
              <a:solidFill>
                <a:schemeClr val="bg1">
                  <a:lumMod val="75000"/>
                </a:schemeClr>
              </a:solidFill>
            </a:endParaRPr>
          </a:p>
          <a:p>
            <a:pPr marL="0" indent="0">
              <a:buNone/>
            </a:pPr>
            <a:r>
              <a:rPr lang="en-US" sz="1800" dirty="0" err="1">
                <a:solidFill>
                  <a:schemeClr val="bg1">
                    <a:lumMod val="95000"/>
                  </a:schemeClr>
                </a:solidFill>
              </a:rPr>
              <a:t>FQueuedThreadPool</a:t>
            </a:r>
            <a:endParaRPr lang="en-US" sz="1800" dirty="0">
              <a:solidFill>
                <a:schemeClr val="bg1">
                  <a:lumMod val="95000"/>
                </a:schemeClr>
              </a:solidFill>
            </a:endParaRPr>
          </a:p>
          <a:p>
            <a:r>
              <a:rPr lang="en-US" sz="1800" dirty="0" smtClean="0">
                <a:solidFill>
                  <a:schemeClr val="bg1">
                    <a:lumMod val="75000"/>
                  </a:schemeClr>
                </a:solidFill>
              </a:rPr>
              <a:t>Carried over from UE3 and still works the same way</a:t>
            </a:r>
          </a:p>
          <a:p>
            <a:r>
              <a:rPr lang="en-US" sz="1800" dirty="0" smtClean="0">
                <a:solidFill>
                  <a:schemeClr val="bg1">
                    <a:lumMod val="75000"/>
                  </a:schemeClr>
                </a:solidFill>
              </a:rPr>
              <a:t>Global general purpose thread pool in </a:t>
            </a:r>
            <a:r>
              <a:rPr lang="en-US" sz="1800" dirty="0" err="1" smtClean="0">
                <a:solidFill>
                  <a:schemeClr val="bg1">
                    <a:lumMod val="75000"/>
                  </a:schemeClr>
                </a:solidFill>
              </a:rPr>
              <a:t>GThreadPool</a:t>
            </a:r>
            <a:endParaRPr lang="en-US" sz="1800" dirty="0" smtClean="0">
              <a:solidFill>
                <a:schemeClr val="bg1">
                  <a:lumMod val="75000"/>
                </a:schemeClr>
              </a:solidFill>
            </a:endParaRPr>
          </a:p>
          <a:p>
            <a:r>
              <a:rPr lang="en-US" sz="1800" dirty="0" smtClean="0">
                <a:solidFill>
                  <a:schemeClr val="bg1">
                    <a:lumMod val="75000"/>
                  </a:schemeClr>
                </a:solidFill>
              </a:rPr>
              <a:t>Not lock free</a:t>
            </a:r>
          </a:p>
        </p:txBody>
      </p:sp>
    </p:spTree>
    <p:extLst>
      <p:ext uri="{BB962C8B-B14F-4D97-AF65-F5344CB8AC3E}">
        <p14:creationId xmlns:p14="http://schemas.microsoft.com/office/powerpoint/2010/main" val="1947371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FBFBF"/>
      </a:hlink>
      <a:folHlink>
        <a:srgbClr val="BFBFBF"/>
      </a:folHlink>
    </a:clrScheme>
    <a:fontScheme name="Custom 1">
      <a:majorFont>
        <a:latin typeface="Eurostile Next LT Pro"/>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59846</TotalTime>
  <Words>2339</Words>
  <Application>Microsoft Office PowerPoint</Application>
  <PresentationFormat>On-screen Show (16:9)</PresentationFormat>
  <Paragraphs>357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Eurostile Next LT Pro</vt:lpstr>
      <vt:lpstr>Eurostile</vt:lpstr>
      <vt:lpstr>Eurostile-Roman-DTC</vt:lpstr>
      <vt:lpstr>Calibri</vt:lpstr>
      <vt:lpstr>Office Theme</vt:lpstr>
      <vt:lpstr>Concurrency &amp; Parallelism in UE4</vt:lpstr>
      <vt:lpstr>Synchronization Primitives</vt:lpstr>
      <vt:lpstr>Synchronization Primitives</vt:lpstr>
      <vt:lpstr>Synchronization Primitives</vt:lpstr>
      <vt:lpstr>Synchronization Primitives</vt:lpstr>
      <vt:lpstr>Synchronization Primitives</vt:lpstr>
      <vt:lpstr>High Level Constructs</vt:lpstr>
      <vt:lpstr>High Level Constructs</vt:lpstr>
      <vt:lpstr>Parallelization</vt:lpstr>
      <vt:lpstr>Parallelization</vt:lpstr>
      <vt:lpstr>Parallelization</vt:lpstr>
      <vt:lpstr>PowerPoint Presentation</vt:lpstr>
      <vt:lpstr>Parallelization</vt:lpstr>
      <vt:lpstr>Parallelization</vt:lpstr>
      <vt:lpstr>PowerPoint Presentation</vt:lpstr>
      <vt:lpstr>Upcoming Features</vt:lpstr>
      <vt:lpstr>Questions?</vt:lpstr>
    </vt:vector>
  </TitlesOfParts>
  <Company>Epic Games,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 Marketing Plan Template</dc:title>
  <dc:creator>Kendall Boyd</dc:creator>
  <cp:lastModifiedBy>Gerke Max Preussner</cp:lastModifiedBy>
  <cp:revision>643</cp:revision>
  <dcterms:created xsi:type="dcterms:W3CDTF">2012-02-20T15:14:26Z</dcterms:created>
  <dcterms:modified xsi:type="dcterms:W3CDTF">2014-11-26T21:10:17Z</dcterms:modified>
</cp:coreProperties>
</file>