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1"/>
  </p:sldMasterIdLst>
  <p:notesMasterIdLst>
    <p:notesMasterId r:id="rId65"/>
  </p:notesMasterIdLst>
  <p:handoutMasterIdLst>
    <p:handoutMasterId r:id="rId66"/>
  </p:handoutMasterIdLst>
  <p:sldIdLst>
    <p:sldId id="446" r:id="rId2"/>
    <p:sldId id="478" r:id="rId3"/>
    <p:sldId id="447" r:id="rId4"/>
    <p:sldId id="448" r:id="rId5"/>
    <p:sldId id="505" r:id="rId6"/>
    <p:sldId id="506" r:id="rId7"/>
    <p:sldId id="509" r:id="rId8"/>
    <p:sldId id="510" r:id="rId9"/>
    <p:sldId id="511" r:id="rId10"/>
    <p:sldId id="512" r:id="rId11"/>
    <p:sldId id="504" r:id="rId12"/>
    <p:sldId id="559" r:id="rId13"/>
    <p:sldId id="524" r:id="rId14"/>
    <p:sldId id="515" r:id="rId15"/>
    <p:sldId id="526" r:id="rId16"/>
    <p:sldId id="525" r:id="rId17"/>
    <p:sldId id="527" r:id="rId18"/>
    <p:sldId id="516" r:id="rId19"/>
    <p:sldId id="528" r:id="rId20"/>
    <p:sldId id="529" r:id="rId21"/>
    <p:sldId id="531" r:id="rId22"/>
    <p:sldId id="530" r:id="rId23"/>
    <p:sldId id="514" r:id="rId24"/>
    <p:sldId id="556" r:id="rId25"/>
    <p:sldId id="517" r:id="rId26"/>
    <p:sldId id="560" r:id="rId27"/>
    <p:sldId id="518" r:id="rId28"/>
    <p:sldId id="519" r:id="rId29"/>
    <p:sldId id="520" r:id="rId30"/>
    <p:sldId id="522" r:id="rId31"/>
    <p:sldId id="537" r:id="rId32"/>
    <p:sldId id="538" r:id="rId33"/>
    <p:sldId id="552" r:id="rId34"/>
    <p:sldId id="521" r:id="rId35"/>
    <p:sldId id="553" r:id="rId36"/>
    <p:sldId id="554" r:id="rId37"/>
    <p:sldId id="523" r:id="rId38"/>
    <p:sldId id="555" r:id="rId39"/>
    <p:sldId id="539" r:id="rId40"/>
    <p:sldId id="540" r:id="rId41"/>
    <p:sldId id="541" r:id="rId42"/>
    <p:sldId id="532" r:id="rId43"/>
    <p:sldId id="533" r:id="rId44"/>
    <p:sldId id="534" r:id="rId45"/>
    <p:sldId id="543" r:id="rId46"/>
    <p:sldId id="535" r:id="rId47"/>
    <p:sldId id="536" r:id="rId48"/>
    <p:sldId id="544" r:id="rId49"/>
    <p:sldId id="549" r:id="rId50"/>
    <p:sldId id="545" r:id="rId51"/>
    <p:sldId id="550" r:id="rId52"/>
    <p:sldId id="551" r:id="rId53"/>
    <p:sldId id="489" r:id="rId54"/>
    <p:sldId id="490" r:id="rId55"/>
    <p:sldId id="491" r:id="rId56"/>
    <p:sldId id="499" r:id="rId57"/>
    <p:sldId id="500" r:id="rId58"/>
    <p:sldId id="561" r:id="rId59"/>
    <p:sldId id="562" r:id="rId60"/>
    <p:sldId id="492" r:id="rId61"/>
    <p:sldId id="563" r:id="rId62"/>
    <p:sldId id="475" r:id="rId63"/>
    <p:sldId id="494" r:id="rId64"/>
  </p:sldIdLst>
  <p:sldSz cx="9144000" cy="5143500" type="screen16x9"/>
  <p:notesSz cx="6858000" cy="9144000"/>
  <p:embeddedFontLst>
    <p:embeddedFont>
      <p:font typeface="Calibri" pitchFamily="34" charset="0"/>
      <p:regular r:id="rId67"/>
      <p:bold r:id="rId68"/>
      <p:italic r:id="rId69"/>
      <p:boldItalic r:id="rId70"/>
    </p:embeddedFont>
    <p:embeddedFont>
      <p:font typeface="Eurostile-Roman-DTC" pitchFamily="2" charset="0"/>
      <p:regular r:id="rId71"/>
    </p:embeddedFont>
    <p:embeddedFont>
      <p:font typeface="Eurostile Next LT Pro" pitchFamily="34" charset="0"/>
      <p:bold r:id="rId72"/>
    </p:embeddedFont>
    <p:embeddedFont>
      <p:font typeface="Verdana" pitchFamily="34" charset="0"/>
      <p:regular r:id="rId73"/>
      <p:bold r:id="rId74"/>
      <p:italic r:id="rId75"/>
      <p:boldItalic r:id="rId76"/>
    </p:embeddedFont>
  </p:embeddedFontLst>
  <p:custDataLst>
    <p:tags r:id="rId7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210903B-576D-41A4-91A5-4C77962F1480}">
          <p14:sldIdLst>
            <p14:sldId id="446"/>
            <p14:sldId id="478"/>
            <p14:sldId id="447"/>
            <p14:sldId id="448"/>
            <p14:sldId id="505"/>
            <p14:sldId id="506"/>
            <p14:sldId id="509"/>
            <p14:sldId id="510"/>
            <p14:sldId id="511"/>
            <p14:sldId id="512"/>
            <p14:sldId id="504"/>
            <p14:sldId id="559"/>
            <p14:sldId id="524"/>
            <p14:sldId id="515"/>
            <p14:sldId id="526"/>
            <p14:sldId id="525"/>
            <p14:sldId id="527"/>
            <p14:sldId id="516"/>
            <p14:sldId id="528"/>
            <p14:sldId id="529"/>
            <p14:sldId id="531"/>
            <p14:sldId id="530"/>
            <p14:sldId id="514"/>
            <p14:sldId id="556"/>
            <p14:sldId id="517"/>
            <p14:sldId id="560"/>
            <p14:sldId id="518"/>
            <p14:sldId id="519"/>
            <p14:sldId id="520"/>
            <p14:sldId id="522"/>
            <p14:sldId id="537"/>
            <p14:sldId id="538"/>
            <p14:sldId id="552"/>
            <p14:sldId id="521"/>
            <p14:sldId id="553"/>
            <p14:sldId id="554"/>
            <p14:sldId id="523"/>
            <p14:sldId id="555"/>
            <p14:sldId id="539"/>
            <p14:sldId id="540"/>
            <p14:sldId id="541"/>
            <p14:sldId id="532"/>
            <p14:sldId id="533"/>
            <p14:sldId id="534"/>
            <p14:sldId id="543"/>
            <p14:sldId id="535"/>
            <p14:sldId id="536"/>
            <p14:sldId id="544"/>
            <p14:sldId id="549"/>
            <p14:sldId id="545"/>
            <p14:sldId id="550"/>
            <p14:sldId id="551"/>
            <p14:sldId id="489"/>
            <p14:sldId id="490"/>
            <p14:sldId id="491"/>
            <p14:sldId id="499"/>
            <p14:sldId id="500"/>
            <p14:sldId id="561"/>
            <p14:sldId id="562"/>
            <p14:sldId id="492"/>
            <p14:sldId id="563"/>
            <p14:sldId id="475"/>
            <p14:sldId id="4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6206"/>
    <a:srgbClr val="F7941D"/>
    <a:srgbClr val="000000"/>
    <a:srgbClr val="FFBE72"/>
    <a:srgbClr val="FFCC99"/>
    <a:srgbClr val="FFCC66"/>
    <a:srgbClr val="FFCC00"/>
    <a:srgbClr val="CC6600"/>
    <a:srgbClr val="9966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6740" autoAdjust="0"/>
    <p:restoredTop sz="86311" autoAdjust="0"/>
  </p:normalViewPr>
  <p:slideViewPr>
    <p:cSldViewPr>
      <p:cViewPr>
        <p:scale>
          <a:sx n="80" d="100"/>
          <a:sy n="80" d="100"/>
        </p:scale>
        <p:origin x="-2514" y="-9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5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fld id="{B5B8EDBE-E71A-4485-AEB1-C3F3E4558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42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fld id="{1A971900-241C-4E4A-BC3F-064FFF168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3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80" charset="-128"/>
        <a:cs typeface="ヒラギノ角ゴ Pro W3" pitchFamily="8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2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7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2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11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3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83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54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3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62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4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2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24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2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3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51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6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8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84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37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32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15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79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34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10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4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20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9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9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9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2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22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62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62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77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45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075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245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289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95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738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1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66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2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136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037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62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040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83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37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205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205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2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766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48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48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621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35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1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74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587934"/>
            <a:ext cx="9144000" cy="4572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23227" y="4763929"/>
            <a:ext cx="419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Game Developer Conference, March 25-29, 2013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69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6750"/>
            <a:ext cx="807720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2743200"/>
          </a:xfrm>
          <a:prstGeom prst="rect">
            <a:avLst/>
          </a:prstGeom>
        </p:spPr>
        <p:txBody>
          <a:bodyPr/>
          <a:lstStyle>
            <a:lvl1pPr indent="-27432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  <a:latin typeface="Eurostile-Roman-DTC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Slide_Brigh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Eurostile-Roman-DTC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4587934"/>
            <a:ext cx="9144000" cy="4572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1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2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F8DDC-F2FE-4F9E-906E-7B5D659AE15B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351891" y="4763929"/>
            <a:ext cx="2563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Latin</a:t>
            </a:r>
            <a:r>
              <a:rPr lang="en-US" sz="1000" baseline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Game Conference, May 30-31, 2014</a:t>
            </a:r>
          </a:p>
        </p:txBody>
      </p:sp>
    </p:spTree>
    <p:extLst>
      <p:ext uri="{BB962C8B-B14F-4D97-AF65-F5344CB8AC3E}">
        <p14:creationId xmlns:p14="http://schemas.microsoft.com/office/powerpoint/2010/main" val="114601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7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6" r:id="rId11"/>
    <p:sldLayoutId id="2147483683" r:id="rId12"/>
    <p:sldLayoutId id="2147483684" r:id="rId13"/>
    <p:sldLayoutId id="214748367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Eurostile-Roman-DTC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insertcredit.com/wp-content/uploads/2012/11/pong.jpeg" TargetMode="External"/><Relationship Id="rId7" Type="http://schemas.openxmlformats.org/officeDocument/2006/relationships/hyperlink" Target="http://i.dailymail.co.uk/i/pix/2013/02/18/article-2280435-17A65C22000005DC-200_634x402.jpg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tomopedia.org/wp-content/uploads/2008/11/tubcar-russia.jpg" TargetMode="External"/><Relationship Id="rId5" Type="http://schemas.openxmlformats.org/officeDocument/2006/relationships/hyperlink" Target="http://www.car-illustration.com/illustrations/pickup-truck-illustration.jpg" TargetMode="External"/><Relationship Id="rId4" Type="http://schemas.openxmlformats.org/officeDocument/2006/relationships/hyperlink" Target="https://wiki.engr.illinois.edu/download/attachments/169574407/bo.pn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2031"/>
            <a:ext cx="7772400" cy="110251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dirty="0" smtClean="0"/>
              <a:t>Unreal Engine 4, Rendering and Mobile Platforms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647950"/>
            <a:ext cx="6400800" cy="1314450"/>
          </a:xfrm>
        </p:spPr>
        <p:txBody>
          <a:bodyPr>
            <a:normAutofit/>
          </a:bodyPr>
          <a:lstStyle/>
          <a:p>
            <a:endParaRPr lang="en-US" sz="1600" b="1" dirty="0" smtClean="0"/>
          </a:p>
          <a:p>
            <a:r>
              <a:rPr lang="en-US" sz="1600" b="1" dirty="0" smtClean="0"/>
              <a:t>Rolando </a:t>
            </a:r>
            <a:r>
              <a:rPr lang="en-US" sz="1600" b="1" dirty="0" err="1" smtClean="0"/>
              <a:t>Caloca</a:t>
            </a:r>
            <a:r>
              <a:rPr lang="en-US" sz="1600" b="1" dirty="0" smtClean="0"/>
              <a:t> Olivares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Sr. Engine Programmer, Epic Games</a:t>
            </a:r>
            <a:br>
              <a:rPr lang="en-US" sz="1600" dirty="0" smtClean="0"/>
            </a:b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1" y="2495550"/>
            <a:ext cx="1752600" cy="169336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5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0480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</a:t>
            </a:r>
            <a:r>
              <a:rPr lang="en-US" sz="2400" dirty="0"/>
              <a:t>types of games</a:t>
            </a:r>
            <a:endParaRPr lang="en-US" sz="2400" dirty="0" smtClean="0"/>
          </a:p>
          <a:p>
            <a:pPr lvl="1"/>
            <a:r>
              <a:rPr lang="en-US" dirty="0" smtClean="0"/>
              <a:t>Unreal Tournament</a:t>
            </a:r>
          </a:p>
          <a:p>
            <a:pPr lvl="1"/>
            <a:r>
              <a:rPr lang="en-US" dirty="0" smtClean="0"/>
              <a:t>Infinity Blade 3</a:t>
            </a:r>
          </a:p>
          <a:p>
            <a:pPr lvl="1"/>
            <a:r>
              <a:rPr lang="en-US" dirty="0" smtClean="0"/>
              <a:t>Gears of War 3</a:t>
            </a:r>
          </a:p>
          <a:p>
            <a:pPr lvl="1"/>
            <a:r>
              <a:rPr lang="en-US" dirty="0" err="1" smtClean="0"/>
              <a:t>Fortnite</a:t>
            </a:r>
            <a:endParaRPr lang="en-US" dirty="0" smtClean="0"/>
          </a:p>
          <a:p>
            <a:pPr lvl="1"/>
            <a:r>
              <a:rPr lang="en-US" dirty="0" err="1" smtClean="0"/>
              <a:t>Tappy</a:t>
            </a:r>
            <a:r>
              <a:rPr lang="en-US" dirty="0" smtClean="0"/>
              <a:t> Chicken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5122" name="Picture 2" descr="C:\Users\Rolando Caloca\Downloads\ScreenShots\IMG_02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72" y="1276349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time ago...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Games were simple!</a:t>
            </a:r>
          </a:p>
          <a:p>
            <a:r>
              <a:rPr lang="en-US" sz="2400" dirty="0" smtClean="0"/>
              <a:t>100’s of lines of </a:t>
            </a:r>
            <a:r>
              <a:rPr lang="en-US" sz="2400" dirty="0" err="1" smtClean="0"/>
              <a:t>asm</a:t>
            </a:r>
            <a:endParaRPr lang="en-US" sz="2400" dirty="0" smtClean="0"/>
          </a:p>
          <a:p>
            <a:r>
              <a:rPr lang="en-US" sz="2400" dirty="0" smtClean="0"/>
              <a:t>Game logic</a:t>
            </a:r>
          </a:p>
          <a:p>
            <a:pPr lvl="1"/>
            <a:r>
              <a:rPr lang="en-US" dirty="0" err="1" smtClean="0"/>
              <a:t>UpdatePaddleA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UpdatePaddleB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UpdateBall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/>
              <a:t>UpdateScoreIfNeeded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Draw()</a:t>
            </a:r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026" name="Picture 2" descr="C:\Users\Rolando Caloca\Downloads\po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81150"/>
            <a:ext cx="3138488" cy="243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9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recently…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048000" cy="339447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en-US" sz="2400" dirty="0"/>
              <a:t>Complexity!</a:t>
            </a:r>
          </a:p>
          <a:p>
            <a:pPr fontAlgn="auto">
              <a:spcAft>
                <a:spcPts val="0"/>
              </a:spcAft>
            </a:pPr>
            <a:endParaRPr lang="en-US" sz="2400" dirty="0"/>
          </a:p>
          <a:p>
            <a:pPr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69" y="1123950"/>
            <a:ext cx="5416731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recently…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8194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Complexity!</a:t>
            </a:r>
          </a:p>
          <a:p>
            <a:r>
              <a:rPr lang="en-US" sz="2400" dirty="0" smtClean="0"/>
              <a:t>Millions of lines of code!</a:t>
            </a:r>
          </a:p>
          <a:p>
            <a:r>
              <a:rPr lang="en-US" sz="2400" dirty="0" smtClean="0"/>
              <a:t>Writing a game from scratch is possible but hard!</a:t>
            </a:r>
          </a:p>
          <a:p>
            <a:r>
              <a:rPr lang="en-US" sz="2400" dirty="0" smtClean="0"/>
              <a:t>Game logic: Script Based</a:t>
            </a:r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026" name="Picture 2" descr="C:\Users\Rolando Caloca\Downloads\b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86416"/>
            <a:ext cx="33701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is an Engine?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2050" name="Picture 2" descr="C:\Users\Rolando Caloca\Downloads\pickup-truck-illus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77556"/>
            <a:ext cx="37806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2766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an Engine?</a:t>
            </a:r>
          </a:p>
          <a:p>
            <a:r>
              <a:rPr lang="en-US" sz="2400" dirty="0" smtClean="0"/>
              <a:t>Save some time and run full speed!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4098" name="Picture 2" descr="C:\Users\Rolando Caloca\Downloads\ea07z_3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00150"/>
            <a:ext cx="501955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5814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an Engine?</a:t>
            </a:r>
          </a:p>
          <a:p>
            <a:r>
              <a:rPr lang="en-US" sz="2400" dirty="0" smtClean="0"/>
              <a:t>Save some time and run full speed!</a:t>
            </a:r>
          </a:p>
          <a:p>
            <a:r>
              <a:rPr lang="en-US" sz="2400" dirty="0" smtClean="0"/>
              <a:t>You can also write your own…</a:t>
            </a:r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3075" name="Picture 3" descr="C:\Users\Rolando Caloca\Downloads\tubcar-rus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23950"/>
            <a:ext cx="4813300" cy="33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9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5814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an Engine?</a:t>
            </a:r>
          </a:p>
          <a:p>
            <a:r>
              <a:rPr lang="en-US" sz="2400" dirty="0" smtClean="0"/>
              <a:t>Save some time and run full speed!</a:t>
            </a:r>
          </a:p>
          <a:p>
            <a:r>
              <a:rPr lang="en-US" sz="2400" dirty="0" smtClean="0"/>
              <a:t>You can also write your own…</a:t>
            </a:r>
          </a:p>
          <a:p>
            <a:r>
              <a:rPr lang="en-US" sz="2400" dirty="0" smtClean="0"/>
              <a:t>Worth going through the exercise, but focus on a specific area</a:t>
            </a:r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3074" name="Picture 2" descr="C:\Users\Rolando Caloca\Downloads\3fb37984-444e-453f-8550-8040224c84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23950"/>
            <a:ext cx="4524375" cy="33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5122" name="Picture 2" descr="C:\Users\Rolando Caloca\Downloads\UE4 Screenshots\Mobile Showcase Cei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23950"/>
            <a:ext cx="5715000" cy="32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6146" name="Picture 2" descr="C:\Users\Rolando Caloca\Downloads\StylizedMain2-770x250-1468775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04950"/>
            <a:ext cx="7334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talk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Games &amp; Engines</a:t>
            </a:r>
          </a:p>
          <a:p>
            <a:r>
              <a:rPr lang="en-US" sz="2400" dirty="0" smtClean="0"/>
              <a:t>Unreal Engine 4 Architecture</a:t>
            </a:r>
          </a:p>
          <a:p>
            <a:r>
              <a:rPr lang="en-US" sz="2400" dirty="0" smtClean="0"/>
              <a:t>UE4 Rendering on Mobile Platforms</a:t>
            </a:r>
          </a:p>
          <a:p>
            <a:r>
              <a:rPr lang="en-US" sz="2400" dirty="0" smtClean="0"/>
              <a:t>Bonus: How to break into the games industry!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3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027" name="Picture 3" descr="C:\Users\Rolando Caloca\Downloads\unreal-engine-4-firef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76350"/>
            <a:ext cx="5515680" cy="3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8194" name="Picture 2" descr="C:\Users\Rolando Caloca\Downloads\Unreal-Engine-4-Elemental-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00150"/>
            <a:ext cx="4953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9218" name="Picture 2" descr="C:\Users\Rolando Caloca\Downloads\vlcsnap-2013-03-28-21h30m52s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00150"/>
            <a:ext cx="57912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Engine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819400" cy="339447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How we modify particle systems for the </a:t>
            </a:r>
            <a:r>
              <a:rPr lang="en-US" sz="1800" dirty="0" smtClean="0"/>
              <a:t>Infiltrator </a:t>
            </a:r>
            <a:r>
              <a:rPr lang="en-US" sz="1800" dirty="0" smtClean="0"/>
              <a:t>Demo</a:t>
            </a:r>
          </a:p>
        </p:txBody>
      </p:sp>
      <p:pic>
        <p:nvPicPr>
          <p:cNvPr id="2050" name="Picture 2" descr="C:\Users\Rolando Caloca\Downloads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45905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sh.adams\AppData\Local\Microsoft\Windows\Temporary Internet Files\Content.Outlook\F1GHEL48\EditorPic_ForJo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47751"/>
            <a:ext cx="6172200" cy="351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UE4: Not just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2860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 can also use it to model architectural design &amp; preview in real-time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9079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Core</a:t>
            </a:r>
          </a:p>
          <a:p>
            <a:r>
              <a:rPr lang="en-US" sz="2400" dirty="0" smtClean="0"/>
              <a:t>Framework</a:t>
            </a:r>
          </a:p>
          <a:p>
            <a:r>
              <a:rPr lang="en-US" sz="2400" dirty="0" smtClean="0"/>
              <a:t>Blueprints</a:t>
            </a:r>
          </a:p>
          <a:p>
            <a:r>
              <a:rPr lang="en-US" sz="2400" dirty="0" smtClean="0"/>
              <a:t>Gameplay</a:t>
            </a:r>
          </a:p>
          <a:p>
            <a:r>
              <a:rPr lang="en-US" sz="2400" dirty="0" smtClean="0"/>
              <a:t>Art/Level Design</a:t>
            </a:r>
          </a:p>
          <a:p>
            <a:r>
              <a:rPr lang="en-US" sz="2400" dirty="0" smtClean="0"/>
              <a:t>Platforms</a:t>
            </a:r>
          </a:p>
          <a:p>
            <a:r>
              <a:rPr lang="en-US" sz="2400" dirty="0" smtClean="0"/>
              <a:t>Rendering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Blueprints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decided to go with Blueprints to allow non-programmers write their own game logic</a:t>
            </a:r>
          </a:p>
          <a:p>
            <a:r>
              <a:rPr lang="en-US" sz="2400" dirty="0" smtClean="0"/>
              <a:t>Programmers now expose gameplay and Engine to Blueprints</a:t>
            </a:r>
          </a:p>
          <a:p>
            <a:r>
              <a:rPr lang="en-US" sz="2400" dirty="0" smtClean="0"/>
              <a:t>Finally nothing stops you from writing some or all of the gameplay code using C++!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842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82832"/>
            <a:ext cx="5816842" cy="32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Physically based renderer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1266" name="Picture 2" descr="C:\Users\Rolando Caloca\Downloads\physicshadingheader-770x250-9965856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809750"/>
            <a:ext cx="7334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Material Editor</a:t>
            </a:r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2290" name="Picture 2" descr="C:\Users\Rolando Caloca\Downloads\artistEnviromentArtist_main-770x250-19681447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20" y="1809750"/>
            <a:ext cx="7334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12 </a:t>
            </a:r>
            <a:r>
              <a:rPr lang="en-US" dirty="0"/>
              <a:t>years in the game industry, 1 ½ years at </a:t>
            </a:r>
            <a:r>
              <a:rPr lang="en-US" dirty="0" smtClean="0"/>
              <a:t>Epic</a:t>
            </a:r>
          </a:p>
          <a:p>
            <a:pPr marL="742950" lvl="2" indent="-342900"/>
            <a:r>
              <a:rPr lang="en-US" dirty="0" smtClean="0"/>
              <a:t>5 years doing sports (NHL &amp; MLB 2K) games</a:t>
            </a:r>
          </a:p>
          <a:p>
            <a:pPr marL="1200150" lvl="3" indent="-342900"/>
            <a:r>
              <a:rPr lang="en-US" dirty="0" smtClean="0"/>
              <a:t>Shipped 5 titles on Xbox, PS2, Xbox 360 &amp; PS3, helped on 4 others</a:t>
            </a:r>
          </a:p>
          <a:p>
            <a:pPr marL="742950" lvl="2" indent="-342900"/>
            <a:r>
              <a:rPr lang="en-US" dirty="0" smtClean="0"/>
              <a:t>5 years doing motion control games</a:t>
            </a:r>
          </a:p>
          <a:p>
            <a:pPr marL="1200150" lvl="3" indent="-342900"/>
            <a:r>
              <a:rPr lang="en-US" dirty="0" smtClean="0"/>
              <a:t>Shipped 3 titles on PS3</a:t>
            </a:r>
            <a:endParaRPr lang="en-US" dirty="0"/>
          </a:p>
          <a:p>
            <a:pPr marL="742950" lvl="2" indent="-342900"/>
            <a:r>
              <a:rPr lang="en-US" dirty="0" smtClean="0"/>
              <a:t>Epic</a:t>
            </a:r>
          </a:p>
          <a:p>
            <a:pPr marL="1200150" lvl="3" indent="-342900"/>
            <a:r>
              <a:rPr lang="en-US" dirty="0"/>
              <a:t>Sr. Engine Programmer on Rendering Team</a:t>
            </a:r>
          </a:p>
          <a:p>
            <a:pPr marL="1200150" lvl="3" indent="-342900"/>
            <a:r>
              <a:rPr lang="en-US" dirty="0" smtClean="0"/>
              <a:t>Helped optimized </a:t>
            </a:r>
            <a:r>
              <a:rPr lang="en-US" dirty="0"/>
              <a:t>Elemental for PS4 </a:t>
            </a:r>
            <a:r>
              <a:rPr lang="en-US" dirty="0" smtClean="0"/>
              <a:t>Launch</a:t>
            </a:r>
          </a:p>
          <a:p>
            <a:pPr marL="1200150" lvl="3" indent="-342900"/>
            <a:r>
              <a:rPr lang="en-US" dirty="0" smtClean="0"/>
              <a:t>Ported </a:t>
            </a:r>
            <a:r>
              <a:rPr lang="en-US" dirty="0"/>
              <a:t>Renderer to </a:t>
            </a:r>
            <a:r>
              <a:rPr lang="en-US" dirty="0" smtClean="0"/>
              <a:t>mobile</a:t>
            </a:r>
          </a:p>
          <a:p>
            <a:pPr marL="1200150" lvl="3" indent="-342900"/>
            <a:r>
              <a:rPr lang="en-US" dirty="0" smtClean="0"/>
              <a:t>Cross-compiler for </a:t>
            </a:r>
            <a:r>
              <a:rPr lang="en-US" dirty="0" err="1" smtClean="0"/>
              <a:t>shader</a:t>
            </a:r>
            <a:r>
              <a:rPr lang="en-US" dirty="0" smtClean="0"/>
              <a:t> languages</a:t>
            </a:r>
          </a:p>
          <a:p>
            <a:pPr marL="1200150" lvl="3" indent="-342900"/>
            <a:r>
              <a:rPr lang="en-US" dirty="0" smtClean="0"/>
              <a:t>Parallel rendering</a:t>
            </a:r>
          </a:p>
          <a:p>
            <a:pPr marL="1200150" lvl="3" indent="-342900"/>
            <a:r>
              <a:rPr lang="en-US" dirty="0" err="1" smtClean="0"/>
              <a:t>Etc</a:t>
            </a:r>
            <a:r>
              <a:rPr lang="en-US" dirty="0" smtClean="0"/>
              <a:t>!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84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1242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Fully scalable: From high-end desktop…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026" name="Picture 2" descr="C:\Users\Rolando Caloca\Downloads\tumblr_mihx1bQ2hy1qdvj5l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00150"/>
            <a:ext cx="5220677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1242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Fully scalable: From high-end desktop…</a:t>
            </a:r>
          </a:p>
          <a:p>
            <a:r>
              <a:rPr lang="en-US" sz="2400" dirty="0" smtClean="0"/>
              <a:t>All the way to mobile!</a:t>
            </a:r>
            <a:endParaRPr lang="en-US" sz="1800" dirty="0" smtClean="0"/>
          </a:p>
        </p:txBody>
      </p:sp>
      <p:pic>
        <p:nvPicPr>
          <p:cNvPr id="5" name="Picture 2" descr="C:\Users\Rolando Caloca\Downloads\infinity-blade-cross-mobag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2395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1242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Fully scalable: From high-end desktop…</a:t>
            </a:r>
          </a:p>
          <a:p>
            <a:r>
              <a:rPr lang="en-US" sz="2400" dirty="0" smtClean="0"/>
              <a:t>All the way to mobile!</a:t>
            </a:r>
          </a:p>
          <a:p>
            <a:r>
              <a:rPr lang="en-US" sz="2400" dirty="0" smtClean="0"/>
              <a:t>But developer has to know the right trade-offs!</a:t>
            </a:r>
            <a:endParaRPr lang="en-US" sz="1800" dirty="0" smtClean="0"/>
          </a:p>
        </p:txBody>
      </p:sp>
      <p:pic>
        <p:nvPicPr>
          <p:cNvPr id="5" name="Picture 2" descr="C:\Users\Rolando Caloca\Downloads\Infinity-Blade-iOS-game-wire-fr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76350"/>
            <a:ext cx="5257800" cy="29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665021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Great, but what about mobile?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8194" name="Picture 2" descr="C:\Users\Rolando Caloca\Downloads\samaritan_2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21" y="1200150"/>
            <a:ext cx="5615453" cy="31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Low power</a:t>
            </a:r>
          </a:p>
          <a:p>
            <a:pPr lvl="1"/>
            <a:r>
              <a:rPr lang="en-US" dirty="0" smtClean="0"/>
              <a:t>Translates into:</a:t>
            </a:r>
          </a:p>
          <a:p>
            <a:pPr lvl="2"/>
            <a:r>
              <a:rPr lang="en-US" dirty="0" smtClean="0"/>
              <a:t>Less processing power</a:t>
            </a:r>
          </a:p>
          <a:p>
            <a:pPr lvl="2"/>
            <a:r>
              <a:rPr lang="en-US" dirty="0" smtClean="0"/>
              <a:t>Lower bandwidth</a:t>
            </a:r>
          </a:p>
          <a:p>
            <a:pPr lvl="2"/>
            <a:r>
              <a:rPr lang="en-US" dirty="0" smtClean="0"/>
              <a:t>Thermal throttling</a:t>
            </a:r>
          </a:p>
          <a:p>
            <a:r>
              <a:rPr lang="en-US" dirty="0" smtClean="0"/>
              <a:t>Different Inputs</a:t>
            </a:r>
          </a:p>
          <a:p>
            <a:pPr lvl="1"/>
            <a:r>
              <a:rPr lang="en-US" dirty="0" smtClean="0"/>
              <a:t>Multi-touch</a:t>
            </a:r>
          </a:p>
          <a:p>
            <a:pPr lvl="1"/>
            <a:r>
              <a:rPr lang="en-US" dirty="0" smtClean="0"/>
              <a:t>No hover!</a:t>
            </a:r>
          </a:p>
          <a:p>
            <a:pPr lvl="1"/>
            <a:r>
              <a:rPr lang="en-US" dirty="0" smtClean="0"/>
              <a:t>Accelerometers, gyroscopes, </a:t>
            </a:r>
            <a:r>
              <a:rPr lang="en-US" dirty="0" smtClean="0"/>
              <a:t>etc.</a:t>
            </a:r>
            <a:endParaRPr lang="en-US" dirty="0" smtClean="0"/>
          </a:p>
          <a:p>
            <a:r>
              <a:rPr lang="en-US" dirty="0" smtClean="0"/>
              <a:t>No guaranteed memory!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Forward vs Deferred</a:t>
            </a:r>
          </a:p>
          <a:p>
            <a:pPr lvl="1"/>
            <a:r>
              <a:rPr lang="en-US" dirty="0" smtClean="0"/>
              <a:t>Lighting is *very* different!</a:t>
            </a:r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297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Forward vs Deferred</a:t>
            </a:r>
          </a:p>
          <a:p>
            <a:pPr lvl="1"/>
            <a:r>
              <a:rPr lang="en-US" dirty="0" smtClean="0"/>
              <a:t>Lighting is *very* different!</a:t>
            </a:r>
          </a:p>
          <a:p>
            <a:r>
              <a:rPr lang="en-US" sz="2400" dirty="0" smtClean="0"/>
              <a:t>Traditional (forward)</a:t>
            </a:r>
          </a:p>
          <a:p>
            <a:pPr lvl="1"/>
            <a:r>
              <a:rPr lang="en-US" dirty="0"/>
              <a:t>Per pixel, </a:t>
            </a:r>
            <a:r>
              <a:rPr lang="en-US" dirty="0" smtClean="0"/>
              <a:t>calculate lights &amp; shading for final </a:t>
            </a:r>
            <a:r>
              <a:rPr lang="en-US" dirty="0"/>
              <a:t>pixel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Limited number of lights &amp; light types</a:t>
            </a:r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297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Forward vs Deferred</a:t>
            </a:r>
          </a:p>
          <a:p>
            <a:pPr lvl="1"/>
            <a:r>
              <a:rPr lang="en-US" dirty="0" smtClean="0"/>
              <a:t>Lighting is *very* different!</a:t>
            </a:r>
          </a:p>
          <a:p>
            <a:r>
              <a:rPr lang="en-US" sz="2400" dirty="0" smtClean="0"/>
              <a:t>Traditional (forward)</a:t>
            </a:r>
          </a:p>
          <a:p>
            <a:pPr lvl="1"/>
            <a:r>
              <a:rPr lang="en-US" dirty="0"/>
              <a:t>Per pixel, </a:t>
            </a:r>
            <a:r>
              <a:rPr lang="en-US" dirty="0" smtClean="0"/>
              <a:t>calculate lights &amp; shading for final </a:t>
            </a:r>
            <a:r>
              <a:rPr lang="en-US" dirty="0"/>
              <a:t>pixel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Limited number of lights &amp; light types</a:t>
            </a:r>
          </a:p>
          <a:p>
            <a:r>
              <a:rPr lang="en-US" sz="2400" dirty="0" smtClean="0"/>
              <a:t>Deferred</a:t>
            </a:r>
          </a:p>
          <a:p>
            <a:pPr lvl="1"/>
            <a:r>
              <a:rPr lang="en-US" dirty="0" smtClean="0"/>
              <a:t>Per pixel, render geometry/material information</a:t>
            </a:r>
          </a:p>
          <a:p>
            <a:pPr lvl="1"/>
            <a:r>
              <a:rPr lang="en-US" dirty="0" smtClean="0"/>
              <a:t>Later perform shading/lighting</a:t>
            </a:r>
          </a:p>
          <a:p>
            <a:pPr lvl="1"/>
            <a:r>
              <a:rPr lang="en-US" dirty="0" smtClean="0"/>
              <a:t>Order of magnitude more lights/types!</a:t>
            </a:r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8336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Forward vs Deferred</a:t>
            </a:r>
          </a:p>
          <a:p>
            <a:pPr lvl="1"/>
            <a:r>
              <a:rPr lang="en-US" dirty="0" smtClean="0"/>
              <a:t>Lighting is *very* different!</a:t>
            </a:r>
          </a:p>
          <a:p>
            <a:r>
              <a:rPr lang="en-US" sz="2400" dirty="0" smtClean="0"/>
              <a:t>Traditional </a:t>
            </a:r>
            <a:r>
              <a:rPr lang="en-US" sz="2400" dirty="0" smtClean="0"/>
              <a:t>(forward</a:t>
            </a:r>
            <a:r>
              <a:rPr lang="en-US" sz="2400" dirty="0" smtClean="0"/>
              <a:t>)</a:t>
            </a:r>
          </a:p>
          <a:p>
            <a:pPr lvl="1"/>
            <a:r>
              <a:rPr lang="en-US" dirty="0"/>
              <a:t>Per pixel, </a:t>
            </a:r>
            <a:r>
              <a:rPr lang="en-US" dirty="0" smtClean="0"/>
              <a:t>calculate lights &amp; shading for final </a:t>
            </a:r>
            <a:r>
              <a:rPr lang="en-US" dirty="0"/>
              <a:t>pixel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Limited number of lights &amp; light types</a:t>
            </a:r>
          </a:p>
          <a:p>
            <a:r>
              <a:rPr lang="en-US" sz="2400" dirty="0" smtClean="0"/>
              <a:t>Deferred</a:t>
            </a:r>
          </a:p>
          <a:p>
            <a:pPr lvl="1"/>
            <a:r>
              <a:rPr lang="en-US" dirty="0" smtClean="0"/>
              <a:t>Per pixel, render geometry/material information</a:t>
            </a:r>
          </a:p>
          <a:p>
            <a:pPr lvl="1"/>
            <a:r>
              <a:rPr lang="en-US" dirty="0" smtClean="0"/>
              <a:t>Later perform shading/lighting</a:t>
            </a:r>
          </a:p>
          <a:p>
            <a:pPr lvl="1"/>
            <a:r>
              <a:rPr lang="en-US" dirty="0" smtClean="0"/>
              <a:t>Order of magnitude more lights/types!</a:t>
            </a:r>
          </a:p>
          <a:p>
            <a:r>
              <a:rPr lang="en-US" dirty="0" smtClean="0"/>
              <a:t>Currently </a:t>
            </a:r>
            <a:r>
              <a:rPr lang="en-US" dirty="0" smtClean="0"/>
              <a:t>mobile </a:t>
            </a:r>
            <a:r>
              <a:rPr lang="en-US" dirty="0" smtClean="0"/>
              <a:t>does </a:t>
            </a:r>
            <a:r>
              <a:rPr lang="en-US" dirty="0"/>
              <a:t>f</a:t>
            </a:r>
            <a:r>
              <a:rPr lang="en-US" dirty="0" smtClean="0"/>
              <a:t>orward</a:t>
            </a:r>
            <a:endParaRPr lang="en-US" dirty="0" smtClean="0"/>
          </a:p>
          <a:p>
            <a:pPr lvl="1"/>
            <a:r>
              <a:rPr lang="en-US" dirty="0" smtClean="0"/>
              <a:t>HW is getting fast enough for </a:t>
            </a:r>
            <a:r>
              <a:rPr lang="en-US" dirty="0"/>
              <a:t>d</a:t>
            </a:r>
            <a:r>
              <a:rPr lang="en-US" dirty="0" smtClean="0"/>
              <a:t>eferred</a:t>
            </a:r>
            <a:r>
              <a:rPr lang="en-US" dirty="0" smtClean="0"/>
              <a:t>!</a:t>
            </a:r>
            <a:endParaRPr lang="en-US" dirty="0"/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61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Post-processing</a:t>
            </a:r>
          </a:p>
          <a:p>
            <a:pPr lvl="1"/>
            <a:r>
              <a:rPr lang="en-US" dirty="0" smtClean="0"/>
              <a:t>This gives it the ‘next-gen’/filmic look</a:t>
            </a:r>
          </a:p>
          <a:p>
            <a:pPr lvl="1"/>
            <a:r>
              <a:rPr lang="en-US" dirty="0" smtClean="0"/>
              <a:t>Effects like grain, vignette, color correction, DOF, bloom, </a:t>
            </a:r>
            <a:r>
              <a:rPr lang="en-US" dirty="0" err="1" smtClean="0"/>
              <a:t>tonemap</a:t>
            </a:r>
            <a:r>
              <a:rPr lang="en-US" dirty="0" smtClean="0"/>
              <a:t>, </a:t>
            </a:r>
            <a:r>
              <a:rPr lang="en-US" dirty="0" smtClean="0"/>
              <a:t>etc.</a:t>
            </a:r>
            <a:endParaRPr lang="en-US" dirty="0" smtClean="0"/>
          </a:p>
          <a:p>
            <a:r>
              <a:rPr lang="en-US" dirty="0" smtClean="0"/>
              <a:t>Desktop </a:t>
            </a:r>
            <a:r>
              <a:rPr lang="en-US" dirty="0" smtClean="0"/>
              <a:t>allows dozens </a:t>
            </a:r>
            <a:r>
              <a:rPr lang="en-US" dirty="0" smtClean="0"/>
              <a:t>of effects</a:t>
            </a:r>
          </a:p>
          <a:p>
            <a:r>
              <a:rPr lang="en-US" dirty="0" smtClean="0"/>
              <a:t>Mobile only allows a very small amount (currently!)</a:t>
            </a:r>
          </a:p>
          <a:p>
            <a:pPr lvl="1"/>
            <a:r>
              <a:rPr lang="en-US" dirty="0" smtClean="0"/>
              <a:t>Each </a:t>
            </a:r>
            <a:r>
              <a:rPr lang="en-US" dirty="0" smtClean="0"/>
              <a:t>hardware </a:t>
            </a:r>
            <a:r>
              <a:rPr lang="en-US" dirty="0" smtClean="0"/>
              <a:t>generation getting better/faster!</a:t>
            </a:r>
          </a:p>
          <a:p>
            <a:pPr lvl="1"/>
            <a:r>
              <a:rPr lang="en-US" dirty="0" smtClean="0"/>
              <a:t>We combine some passes for a custom optimized effect</a:t>
            </a:r>
            <a:endParaRPr lang="en-US" dirty="0"/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477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8194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types of games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791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168"/>
            <a:ext cx="9143998" cy="571499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Eurostile-Roman-DTC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/>
              <a:t>Comparison: PC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416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168"/>
            <a:ext cx="9143998" cy="571499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Eurostile-Roman-DTC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/>
              <a:t>Comparison: </a:t>
            </a:r>
            <a:r>
              <a:rPr kumimoji="0" lang="en-US" dirty="0"/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39422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7338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Material Editor</a:t>
            </a:r>
          </a:p>
          <a:p>
            <a:pPr lvl="1"/>
            <a:r>
              <a:rPr lang="en-US" dirty="0" smtClean="0"/>
              <a:t>Same for all platforms</a:t>
            </a:r>
          </a:p>
          <a:p>
            <a:pPr lvl="2"/>
            <a:r>
              <a:rPr lang="en-US" dirty="0" smtClean="0"/>
              <a:t>Spent man-years on this!</a:t>
            </a:r>
          </a:p>
          <a:p>
            <a:pPr lvl="1"/>
            <a:r>
              <a:rPr lang="en-US" dirty="0" smtClean="0"/>
              <a:t>Artists author using Feature Level nodes to target groups of hardware targets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32974"/>
            <a:ext cx="4468829" cy="32766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04950"/>
            <a:ext cx="2240999" cy="14949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8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 Renderer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Feature Level Overview</a:t>
            </a:r>
          </a:p>
          <a:p>
            <a:pPr lvl="1"/>
            <a:r>
              <a:rPr lang="en-US" dirty="0"/>
              <a:t>iPhone4 = no lighting, but full access to material </a:t>
            </a:r>
            <a:r>
              <a:rPr lang="en-US" dirty="0" smtClean="0"/>
              <a:t>editor</a:t>
            </a:r>
          </a:p>
          <a:p>
            <a:pPr lvl="1"/>
            <a:r>
              <a:rPr lang="en-US" dirty="0"/>
              <a:t>iPhone4S+ = static </a:t>
            </a:r>
            <a:r>
              <a:rPr lang="en-US" dirty="0" smtClean="0"/>
              <a:t>lighting</a:t>
            </a:r>
          </a:p>
          <a:p>
            <a:pPr lvl="1"/>
            <a:r>
              <a:rPr lang="en-US" dirty="0"/>
              <a:t>iPhone5S+ = stationary sun w/ distance field </a:t>
            </a:r>
            <a:r>
              <a:rPr lang="en-US" dirty="0" smtClean="0"/>
              <a:t>shadows</a:t>
            </a:r>
          </a:p>
          <a:p>
            <a:pPr lvl="1"/>
            <a:r>
              <a:rPr lang="en-US" dirty="0"/>
              <a:t>Desktop = full deferred shading, support for static + dynamic </a:t>
            </a:r>
            <a:r>
              <a:rPr lang="en-US" dirty="0" smtClean="0"/>
              <a:t>lighting</a:t>
            </a:r>
          </a:p>
          <a:p>
            <a:r>
              <a:rPr lang="en-US" dirty="0" smtClean="0"/>
              <a:t>Materials </a:t>
            </a:r>
            <a:r>
              <a:rPr lang="en-US" dirty="0"/>
              <a:t>and lighting as consistent as possible between desktop and </a:t>
            </a:r>
            <a:r>
              <a:rPr lang="en-US" dirty="0" smtClean="0"/>
              <a:t>mobile!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128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Mobile: 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Lead development target as it’s more stable</a:t>
            </a:r>
          </a:p>
          <a:p>
            <a:r>
              <a:rPr lang="en-US" sz="2400" dirty="0" smtClean="0"/>
              <a:t>Single known GPU feature set using OpenGL ES</a:t>
            </a:r>
          </a:p>
          <a:p>
            <a:r>
              <a:rPr lang="en-US" sz="2400" dirty="0" smtClean="0"/>
              <a:t>Only use Objective C++ to talk to the OS</a:t>
            </a:r>
          </a:p>
          <a:p>
            <a:pPr lvl="1"/>
            <a:r>
              <a:rPr lang="en-US" dirty="0" smtClean="0"/>
              <a:t>But as it’s a superset of C++, we compile the whole engine as OC++</a:t>
            </a:r>
          </a:p>
          <a:p>
            <a:pPr lvl="1"/>
            <a:r>
              <a:rPr lang="en-US" dirty="0" smtClean="0"/>
              <a:t>Can develop an iOS game from a Mac or a PC</a:t>
            </a:r>
          </a:p>
          <a:p>
            <a:pPr lvl="2"/>
            <a:r>
              <a:rPr lang="en-US" dirty="0" smtClean="0"/>
              <a:t>However: We can’t compile </a:t>
            </a:r>
            <a:r>
              <a:rPr lang="en-US" dirty="0" err="1" smtClean="0"/>
              <a:t>Obj</a:t>
            </a:r>
            <a:r>
              <a:rPr lang="en-US" dirty="0" smtClean="0"/>
              <a:t> C++ on PC, so we can do content-only games (currently!)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128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Mobile: 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Xcode</a:t>
            </a:r>
            <a:endParaRPr lang="en-US" sz="1800" dirty="0" smtClean="0"/>
          </a:p>
        </p:txBody>
      </p:sp>
      <p:pic>
        <p:nvPicPr>
          <p:cNvPr id="4" name="Picture 2" descr="Q:\Niklas.Smedberg\GDC2014\2014-02-08_Xc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70603"/>
            <a:ext cx="5975999" cy="35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581151"/>
            <a:ext cx="3115733" cy="17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Mobile: 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5908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First-class citizen!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4" name="7F602C87-02D5-43C2-865A-264A24AEE5AB" descr="2AD5EFBE-131D-485F-9E50-BD297F4C837C@epicg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0"/>
            <a:ext cx="593539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8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Mobile: Android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lot of models, similar to a PC</a:t>
            </a:r>
          </a:p>
          <a:p>
            <a:pPr lvl="1"/>
            <a:r>
              <a:rPr lang="en-US" dirty="0" smtClean="0"/>
              <a:t>Even different flavors of Android!</a:t>
            </a:r>
          </a:p>
          <a:p>
            <a:r>
              <a:rPr lang="en-US" sz="2400" dirty="0" smtClean="0"/>
              <a:t>Mainly 4 GPUs</a:t>
            </a:r>
          </a:p>
          <a:p>
            <a:pPr lvl="1"/>
            <a:r>
              <a:rPr lang="en-US" dirty="0" smtClean="0"/>
              <a:t>Qualcomm, </a:t>
            </a:r>
            <a:r>
              <a:rPr lang="en-US" dirty="0" err="1" smtClean="0"/>
              <a:t>Tegra</a:t>
            </a:r>
            <a:r>
              <a:rPr lang="en-US" dirty="0" smtClean="0"/>
              <a:t>, Mali, </a:t>
            </a:r>
            <a:r>
              <a:rPr lang="en-US" dirty="0" err="1" smtClean="0"/>
              <a:t>PowerVR</a:t>
            </a:r>
            <a:endParaRPr lang="en-US" dirty="0" smtClean="0"/>
          </a:p>
          <a:p>
            <a:r>
              <a:rPr lang="en-US" dirty="0" smtClean="0"/>
              <a:t>Thin Java layer to the OS, rest is compiled native C++</a:t>
            </a:r>
          </a:p>
          <a:p>
            <a:r>
              <a:rPr lang="en-US" dirty="0" smtClean="0"/>
              <a:t>Mostly similar to iOS, hard part is figuring out if a particular model has a specific feature set and will run at 30 or 60 fps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128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Mobile: HTML5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Craziest platform</a:t>
            </a:r>
          </a:p>
          <a:p>
            <a:pPr lvl="1"/>
            <a:r>
              <a:rPr lang="en-US" dirty="0" smtClean="0"/>
              <a:t>UE4 on your browser</a:t>
            </a:r>
          </a:p>
          <a:p>
            <a:pPr lvl="1"/>
            <a:r>
              <a:rPr lang="en-US" dirty="0" smtClean="0"/>
              <a:t>C++ code is converted to </a:t>
            </a:r>
            <a:r>
              <a:rPr lang="en-US" dirty="0" smtClean="0"/>
              <a:t>J</a:t>
            </a:r>
            <a:r>
              <a:rPr lang="en-US" dirty="0" smtClean="0"/>
              <a:t>avaScript </a:t>
            </a:r>
            <a:r>
              <a:rPr lang="en-US" dirty="0" smtClean="0"/>
              <a:t>(using </a:t>
            </a:r>
            <a:r>
              <a:rPr lang="en-US" dirty="0"/>
              <a:t>E</a:t>
            </a:r>
            <a:r>
              <a:rPr lang="en-US" dirty="0" smtClean="0"/>
              <a:t>mscripten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Which is then run using the asm.js extension</a:t>
            </a:r>
          </a:p>
          <a:p>
            <a:pPr lvl="2"/>
            <a:r>
              <a:rPr lang="en-US" dirty="0" smtClean="0"/>
              <a:t>Runs at 50% native speed</a:t>
            </a:r>
          </a:p>
          <a:p>
            <a:pPr lvl="1"/>
            <a:r>
              <a:rPr lang="en-US" dirty="0" smtClean="0"/>
              <a:t>Render using WebGL</a:t>
            </a:r>
          </a:p>
          <a:p>
            <a:pPr lvl="2"/>
            <a:r>
              <a:rPr lang="en-US" dirty="0" smtClean="0"/>
              <a:t>Which uses the browser and might end up using D3D under the hood</a:t>
            </a:r>
          </a:p>
          <a:p>
            <a:pPr lvl="3"/>
            <a:r>
              <a:rPr lang="en-US" dirty="0" smtClean="0"/>
              <a:t>So our shaders go from </a:t>
            </a:r>
            <a:r>
              <a:rPr lang="en-US" dirty="0" err="1" smtClean="0"/>
              <a:t>hlsl</a:t>
            </a:r>
            <a:r>
              <a:rPr lang="en-US" dirty="0" smtClean="0"/>
              <a:t> to </a:t>
            </a:r>
            <a:r>
              <a:rPr lang="en-US" dirty="0" err="1" smtClean="0"/>
              <a:t>glsl</a:t>
            </a:r>
            <a:r>
              <a:rPr lang="en-US" dirty="0" smtClean="0"/>
              <a:t> back to </a:t>
            </a:r>
            <a:r>
              <a:rPr lang="en-US" dirty="0" err="1" smtClean="0"/>
              <a:t>hlsl</a:t>
            </a:r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664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UE4 Mobile: Windows Phone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Working on it!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361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8956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</a:t>
            </a:r>
            <a:r>
              <a:rPr lang="en-US" sz="2400" dirty="0"/>
              <a:t>types of games</a:t>
            </a:r>
            <a:endParaRPr lang="en-US" sz="2400" dirty="0" smtClean="0"/>
          </a:p>
          <a:p>
            <a:pPr lvl="1"/>
            <a:r>
              <a:rPr lang="en-US" dirty="0" smtClean="0"/>
              <a:t>Unreal Tournament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026" name="Picture 2" descr="C:\Users\Rolando Caloca\Downloads\unreal-tournament-3-titan-pack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52550"/>
            <a:ext cx="4629150" cy="28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</a:t>
            </a:r>
            <a:r>
              <a:rPr lang="en-US" dirty="0" err="1" smtClean="0"/>
              <a:t>Tappy</a:t>
            </a:r>
            <a:r>
              <a:rPr lang="en-US" dirty="0" smtClean="0"/>
              <a:t> Chicken!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578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Created entirely using Blueprints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4098" name="Picture 2" descr="C:\Users\Rolando Caloca\Downloads\ScreenShots\IMG_01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2395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</a:t>
            </a:r>
            <a:r>
              <a:rPr lang="en-US" dirty="0" err="1" smtClean="0"/>
              <a:t>Tappy</a:t>
            </a:r>
            <a:r>
              <a:rPr lang="en-US" dirty="0" smtClean="0"/>
              <a:t> Chicken!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578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Created entirely using Blueprints</a:t>
            </a:r>
          </a:p>
          <a:p>
            <a:r>
              <a:rPr lang="en-US" sz="2400" dirty="0" smtClean="0"/>
              <a:t>One of our Tech Artists (no formal programming experience) wrote most of it in an afternoon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5122" name="Picture 2" descr="C:\Users\Rolando Caloca\Downloads\ScreenShots\IMG_01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24712"/>
            <a:ext cx="2516886" cy="335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</a:t>
            </a:r>
            <a:r>
              <a:rPr lang="en-US" dirty="0" err="1" smtClean="0"/>
              <a:t>Tappy</a:t>
            </a:r>
            <a:r>
              <a:rPr lang="en-US" dirty="0" smtClean="0"/>
              <a:t> Chicken!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578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Created entirely using Blueprints</a:t>
            </a:r>
          </a:p>
          <a:p>
            <a:r>
              <a:rPr lang="en-US" sz="2400" dirty="0" smtClean="0"/>
              <a:t>One of our Tech Artists (no formal programming experience) wrote most of it in an afternoon</a:t>
            </a:r>
          </a:p>
          <a:p>
            <a:r>
              <a:rPr lang="en-US" sz="2400" dirty="0" smtClean="0"/>
              <a:t>Procedurally generated levels</a:t>
            </a:r>
          </a:p>
          <a:p>
            <a:r>
              <a:rPr lang="en-US" sz="2400" dirty="0" smtClean="0"/>
              <a:t>Available on ALL platforms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6146" name="Picture 2" descr="C:\Users\Rolando Caloca\Downloads\ScreenShots\IMG_0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23950"/>
            <a:ext cx="2516886" cy="335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</a:p>
          <a:p>
            <a:r>
              <a:rPr lang="en-US" dirty="0" smtClean="0"/>
              <a:t>Areas:</a:t>
            </a:r>
          </a:p>
          <a:p>
            <a:pPr lvl="1"/>
            <a:r>
              <a:rPr lang="en-US" dirty="0" smtClean="0"/>
              <a:t>Programming</a:t>
            </a:r>
          </a:p>
          <a:p>
            <a:pPr lvl="2"/>
            <a:r>
              <a:rPr lang="en-US" dirty="0" smtClean="0"/>
              <a:t>Strong logic/math</a:t>
            </a:r>
          </a:p>
          <a:p>
            <a:pPr lvl="3"/>
            <a:r>
              <a:rPr lang="en-US" dirty="0" smtClean="0"/>
              <a:t>Physics maybe</a:t>
            </a:r>
          </a:p>
          <a:p>
            <a:pPr lvl="2"/>
            <a:r>
              <a:rPr lang="en-US" dirty="0" smtClean="0"/>
              <a:t>C++ </a:t>
            </a:r>
            <a:r>
              <a:rPr lang="en-US" dirty="0" smtClean="0"/>
              <a:t>preferable</a:t>
            </a:r>
            <a:endParaRPr lang="en-US" dirty="0" smtClean="0"/>
          </a:p>
          <a:p>
            <a:pPr lvl="2"/>
            <a:r>
              <a:rPr lang="en-US" dirty="0" err="1" smtClean="0"/>
              <a:t>Asm</a:t>
            </a:r>
            <a:r>
              <a:rPr lang="en-US" dirty="0" smtClean="0"/>
              <a:t> never hurts!</a:t>
            </a:r>
          </a:p>
          <a:p>
            <a:pPr lvl="2"/>
            <a:r>
              <a:rPr lang="en-US" dirty="0" smtClean="0"/>
              <a:t>Write a plugin!</a:t>
            </a:r>
          </a:p>
        </p:txBody>
      </p:sp>
    </p:spTree>
    <p:extLst>
      <p:ext uri="{BB962C8B-B14F-4D97-AF65-F5344CB8AC3E}">
        <p14:creationId xmlns:p14="http://schemas.microsoft.com/office/powerpoint/2010/main" val="29728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</a:p>
          <a:p>
            <a:r>
              <a:rPr lang="en-US" dirty="0" smtClean="0"/>
              <a:t>Areas:</a:t>
            </a:r>
          </a:p>
          <a:p>
            <a:pPr lvl="1"/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Design</a:t>
            </a:r>
          </a:p>
          <a:p>
            <a:pPr lvl="2"/>
            <a:r>
              <a:rPr lang="en-US" dirty="0" smtClean="0"/>
              <a:t>Ability to write docs</a:t>
            </a:r>
          </a:p>
          <a:p>
            <a:pPr lvl="2"/>
            <a:r>
              <a:rPr lang="en-US" dirty="0" smtClean="0"/>
              <a:t>Be able to communicate with programmers/artists!</a:t>
            </a:r>
          </a:p>
          <a:p>
            <a:pPr lvl="2"/>
            <a:r>
              <a:rPr lang="en-US" dirty="0" smtClean="0"/>
              <a:t>Use Blueprints to prototype a game mechanic!</a:t>
            </a:r>
          </a:p>
        </p:txBody>
      </p:sp>
    </p:spTree>
    <p:extLst>
      <p:ext uri="{BB962C8B-B14F-4D97-AF65-F5344CB8AC3E}">
        <p14:creationId xmlns:p14="http://schemas.microsoft.com/office/powerpoint/2010/main" val="32082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</a:p>
          <a:p>
            <a:r>
              <a:rPr lang="en-US" dirty="0" smtClean="0"/>
              <a:t>Areas:</a:t>
            </a:r>
          </a:p>
          <a:p>
            <a:pPr lvl="1"/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Art</a:t>
            </a:r>
          </a:p>
          <a:p>
            <a:pPr lvl="2"/>
            <a:r>
              <a:rPr lang="en-US" dirty="0" smtClean="0"/>
              <a:t>Animators, Texture, </a:t>
            </a:r>
            <a:r>
              <a:rPr lang="en-US" dirty="0"/>
              <a:t>Modelers, Level Designers</a:t>
            </a:r>
            <a:r>
              <a:rPr lang="en-US" dirty="0" smtClean="0"/>
              <a:t>, Character Artists, </a:t>
            </a:r>
            <a:r>
              <a:rPr lang="en-US" dirty="0"/>
              <a:t>Storyboard</a:t>
            </a:r>
            <a:r>
              <a:rPr lang="en-US" dirty="0" smtClean="0"/>
              <a:t>, </a:t>
            </a:r>
            <a:r>
              <a:rPr lang="en-US" dirty="0" err="1" smtClean="0"/>
              <a:t>Cinematics</a:t>
            </a:r>
            <a:r>
              <a:rPr lang="en-US" dirty="0" smtClean="0"/>
              <a:t>, VFX</a:t>
            </a:r>
          </a:p>
          <a:p>
            <a:pPr lvl="3"/>
            <a:r>
              <a:rPr lang="en-US" dirty="0" smtClean="0"/>
              <a:t>Maya/3ds Max, </a:t>
            </a:r>
            <a:r>
              <a:rPr lang="en-US" dirty="0" err="1" smtClean="0"/>
              <a:t>Maru</a:t>
            </a:r>
            <a:r>
              <a:rPr lang="en-US" dirty="0" smtClean="0"/>
              <a:t>, Photoshop, Illustrator, </a:t>
            </a:r>
            <a:r>
              <a:rPr lang="en-US" dirty="0" smtClean="0"/>
              <a:t>etc.</a:t>
            </a:r>
            <a:endParaRPr lang="en-US" dirty="0" smtClean="0"/>
          </a:p>
          <a:p>
            <a:pPr lvl="2"/>
            <a:r>
              <a:rPr lang="en-US" dirty="0" smtClean="0"/>
              <a:t>Demo reel</a:t>
            </a:r>
          </a:p>
        </p:txBody>
      </p:sp>
    </p:spTree>
    <p:extLst>
      <p:ext uri="{BB962C8B-B14F-4D97-AF65-F5344CB8AC3E}">
        <p14:creationId xmlns:p14="http://schemas.microsoft.com/office/powerpoint/2010/main" val="33606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</a:p>
          <a:p>
            <a:r>
              <a:rPr lang="en-US" dirty="0" smtClean="0"/>
              <a:t>Areas:</a:t>
            </a:r>
          </a:p>
          <a:p>
            <a:pPr lvl="1"/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Art</a:t>
            </a:r>
          </a:p>
          <a:p>
            <a:pPr lvl="1"/>
            <a:r>
              <a:rPr lang="en-US" dirty="0" smtClean="0"/>
              <a:t>Producers</a:t>
            </a:r>
          </a:p>
        </p:txBody>
      </p:sp>
    </p:spTree>
    <p:extLst>
      <p:ext uri="{BB962C8B-B14F-4D97-AF65-F5344CB8AC3E}">
        <p14:creationId xmlns:p14="http://schemas.microsoft.com/office/powerpoint/2010/main" val="31933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</a:p>
          <a:p>
            <a:r>
              <a:rPr lang="en-US" dirty="0" smtClean="0"/>
              <a:t>Areas:</a:t>
            </a:r>
          </a:p>
          <a:p>
            <a:pPr lvl="1"/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Art</a:t>
            </a:r>
          </a:p>
          <a:p>
            <a:pPr lvl="1"/>
            <a:r>
              <a:rPr lang="en-US" dirty="0" smtClean="0"/>
              <a:t>Producers</a:t>
            </a:r>
          </a:p>
          <a:p>
            <a:pPr lvl="1"/>
            <a:r>
              <a:rPr lang="en-US" dirty="0" smtClean="0"/>
              <a:t>QA, Tech writer, UX/UI, Cognitive Psychology, screenwriter, </a:t>
            </a:r>
            <a:r>
              <a:rPr lang="en-US" dirty="0" smtClean="0"/>
              <a:t>etc.!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break into the industry!</a:t>
            </a:r>
          </a:p>
          <a:p>
            <a:r>
              <a:rPr lang="en-US" dirty="0" smtClean="0"/>
              <a:t>Areas:</a:t>
            </a:r>
          </a:p>
          <a:p>
            <a:pPr lvl="1"/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Art</a:t>
            </a:r>
          </a:p>
          <a:p>
            <a:pPr lvl="1"/>
            <a:r>
              <a:rPr lang="en-US" dirty="0" smtClean="0"/>
              <a:t>Producers</a:t>
            </a:r>
          </a:p>
          <a:p>
            <a:pPr lvl="1"/>
            <a:r>
              <a:rPr lang="en-US" dirty="0" smtClean="0"/>
              <a:t>QA, Tech writer, UX/UI, Cognitive Psychology, screenwriter, </a:t>
            </a:r>
            <a:r>
              <a:rPr lang="en-US" dirty="0" smtClean="0"/>
              <a:t>etc.!</a:t>
            </a:r>
            <a:endParaRPr lang="en-US" dirty="0" smtClean="0"/>
          </a:p>
          <a:p>
            <a:r>
              <a:rPr lang="en-US" dirty="0"/>
              <a:t>"Yet, it sometimes seems that intense desire creates not only its own opportunities, but its own talents as well." – Bruce Lee, Tao of </a:t>
            </a:r>
            <a:r>
              <a:rPr lang="en-US" dirty="0" err="1"/>
              <a:t>Jeet</a:t>
            </a:r>
            <a:r>
              <a:rPr lang="en-US" dirty="0"/>
              <a:t> </a:t>
            </a:r>
            <a:r>
              <a:rPr lang="en-US" dirty="0" err="1"/>
              <a:t>Kune</a:t>
            </a:r>
            <a:r>
              <a:rPr lang="en-US" dirty="0"/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10823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8194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</a:t>
            </a:r>
            <a:r>
              <a:rPr lang="en-US" sz="2400" dirty="0"/>
              <a:t>types of games</a:t>
            </a:r>
            <a:endParaRPr lang="en-US" sz="2400" dirty="0" smtClean="0"/>
          </a:p>
          <a:p>
            <a:pPr lvl="1"/>
            <a:r>
              <a:rPr lang="en-US" dirty="0" smtClean="0"/>
              <a:t>Unreal Tournament</a:t>
            </a:r>
          </a:p>
          <a:p>
            <a:pPr lvl="1"/>
            <a:r>
              <a:rPr lang="en-US" dirty="0" smtClean="0"/>
              <a:t>Infinity Blade 3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2050" name="Picture 2" descr="C:\Users\Rolando Caloca\Downloads\Tier_3_Drag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00846"/>
            <a:ext cx="5334000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wait! There’s more!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miss the Unreal Engine 4 </a:t>
            </a:r>
            <a:r>
              <a:rPr lang="en-US" dirty="0"/>
              <a:t>s</a:t>
            </a:r>
            <a:r>
              <a:rPr lang="en-US" dirty="0" smtClean="0"/>
              <a:t>ubscription, </a:t>
            </a:r>
            <a:r>
              <a:rPr lang="en-US" dirty="0" smtClean="0"/>
              <a:t>talk with Joe Kreiner</a:t>
            </a:r>
          </a:p>
          <a:p>
            <a:pPr lvl="1"/>
            <a:r>
              <a:rPr lang="en-US" dirty="0" smtClean="0"/>
              <a:t>Full source code</a:t>
            </a:r>
          </a:p>
          <a:p>
            <a:pPr lvl="1"/>
            <a:r>
              <a:rPr lang="en-US" dirty="0" smtClean="0"/>
              <a:t>You can contribute code!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wait! There’s more!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miss the Unreal Engine 4 </a:t>
            </a:r>
            <a:r>
              <a:rPr lang="en-US" dirty="0" smtClean="0"/>
              <a:t>subscription, </a:t>
            </a:r>
            <a:r>
              <a:rPr lang="en-US" dirty="0" smtClean="0"/>
              <a:t>talk with Joe Kreiner</a:t>
            </a:r>
          </a:p>
          <a:p>
            <a:r>
              <a:rPr lang="en-US" dirty="0" smtClean="0"/>
              <a:t>Visit us in the booth!</a:t>
            </a:r>
          </a:p>
          <a:p>
            <a:r>
              <a:rPr lang="en-US" dirty="0" smtClean="0"/>
              <a:t>Or at unrealengine.com</a:t>
            </a:r>
          </a:p>
          <a:p>
            <a:r>
              <a:rPr lang="en-US" dirty="0" smtClean="0"/>
              <a:t>Youtube.com/</a:t>
            </a:r>
            <a:r>
              <a:rPr lang="en-US" dirty="0" err="1" smtClean="0"/>
              <a:t>unrealengine</a:t>
            </a:r>
            <a:endParaRPr lang="en-US" dirty="0" smtClean="0"/>
          </a:p>
          <a:p>
            <a:r>
              <a:rPr lang="en-US" dirty="0" smtClean="0"/>
              <a:t>Twitter: @</a:t>
            </a:r>
            <a:r>
              <a:rPr lang="en-US" dirty="0" err="1" smtClean="0"/>
              <a:t>unrealengine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rcalocao</a:t>
            </a:r>
            <a:endParaRPr lang="en-US" dirty="0" smtClean="0"/>
          </a:p>
          <a:p>
            <a:r>
              <a:rPr lang="en-US" dirty="0" smtClean="0"/>
              <a:t>rcaloca.blogspot.com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ECGC 2014: </a:t>
            </a:r>
            <a:r>
              <a:rPr lang="en-US" dirty="0"/>
              <a:t>The Cross-Platform New World: A Tour of Unreal Engine </a:t>
            </a:r>
            <a:r>
              <a:rPr lang="en-US" dirty="0" smtClean="0"/>
              <a:t>4, Josh Adams</a:t>
            </a:r>
          </a:p>
          <a:p>
            <a:r>
              <a:rPr lang="en-US" dirty="0" smtClean="0"/>
              <a:t>GDC 2014: Next Generation Mobile Rendering, Timothy Lottes &amp; </a:t>
            </a:r>
            <a:r>
              <a:rPr lang="en-US" dirty="0" smtClean="0"/>
              <a:t>Niklas </a:t>
            </a:r>
            <a:r>
              <a:rPr lang="en-US" dirty="0" smtClean="0"/>
              <a:t>Smedberg</a:t>
            </a:r>
          </a:p>
          <a:p>
            <a:r>
              <a:rPr lang="en-US" dirty="0" smtClean="0"/>
              <a:t>GDC 2014: Bringing Unreal Engine 4 to OpenGL: Enabling High-End Visuals from PC to Mobile, Evan Hart, Mathias Schott, Nick </a:t>
            </a:r>
            <a:r>
              <a:rPr lang="en-US" dirty="0" err="1" smtClean="0"/>
              <a:t>Penwarden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SIGGRAPH 2013: Real Shading in Unreal Engine 4, Brian Karis</a:t>
            </a:r>
          </a:p>
          <a:p>
            <a:r>
              <a:rPr lang="en-US" dirty="0" smtClean="0"/>
              <a:t>Pic credits: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insertcredit.com/wp-content/uploads/2012/11/pong.jpeg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wiki.engr.illinois.edu/download/attachments/169574407/bo.png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www.car-illustration.com/illustrations/pickup-truck-illustration.jpg</a:t>
            </a:r>
            <a:endParaRPr lang="en-US" dirty="0" smtClean="0"/>
          </a:p>
          <a:p>
            <a:pPr lvl="1"/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www.automopedia.org/wp-content/uploads/2008/11/tubcar-russia.jpg</a:t>
            </a:r>
            <a:endParaRPr lang="en-US" dirty="0" smtClean="0"/>
          </a:p>
          <a:p>
            <a:pPr lvl="1"/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i.dailymail.co.uk/i/pix/2013/02/18/article-2280435-17A65C22000005DC-200_634x402.jpg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0480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</a:t>
            </a:r>
            <a:r>
              <a:rPr lang="en-US" sz="2400" dirty="0"/>
              <a:t>types of games</a:t>
            </a:r>
            <a:endParaRPr lang="en-US" sz="2400" dirty="0" smtClean="0"/>
          </a:p>
          <a:p>
            <a:pPr lvl="1"/>
            <a:r>
              <a:rPr lang="en-US" dirty="0" smtClean="0"/>
              <a:t>Unreal Tournament</a:t>
            </a:r>
          </a:p>
          <a:p>
            <a:pPr lvl="1"/>
            <a:r>
              <a:rPr lang="en-US" dirty="0" smtClean="0"/>
              <a:t>Infinity Blade 3</a:t>
            </a:r>
          </a:p>
          <a:p>
            <a:pPr lvl="1"/>
            <a:r>
              <a:rPr lang="en-US" dirty="0" smtClean="0"/>
              <a:t>Gears of War 3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3074" name="Picture 2" descr="C:\Users\Rolando Caloca\Downloads\Gears_of_wa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52550"/>
            <a:ext cx="5105399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8956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</a:t>
            </a:r>
            <a:r>
              <a:rPr lang="en-US" sz="2400" dirty="0"/>
              <a:t>types of games</a:t>
            </a:r>
            <a:endParaRPr lang="en-US" sz="2400" dirty="0" smtClean="0"/>
          </a:p>
          <a:p>
            <a:pPr lvl="1"/>
            <a:r>
              <a:rPr lang="en-US" dirty="0" smtClean="0"/>
              <a:t>Unreal Tournament</a:t>
            </a:r>
          </a:p>
          <a:p>
            <a:pPr lvl="1"/>
            <a:r>
              <a:rPr lang="en-US" dirty="0" smtClean="0"/>
              <a:t>Infinity Blade 3</a:t>
            </a:r>
          </a:p>
          <a:p>
            <a:pPr lvl="1"/>
            <a:r>
              <a:rPr lang="en-US" dirty="0" smtClean="0"/>
              <a:t>Gears of War 3</a:t>
            </a:r>
          </a:p>
          <a:p>
            <a:pPr lvl="1"/>
            <a:r>
              <a:rPr lang="en-US" dirty="0" err="1" smtClean="0"/>
              <a:t>Fortnite</a:t>
            </a:r>
            <a:endParaRPr lang="en-US" dirty="0" smtClean="0"/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4098" name="Picture 2" descr="C:\Users\Rolando Caloca\Downloads\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52550"/>
            <a:ext cx="5424488" cy="29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9718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</a:t>
            </a:r>
            <a:r>
              <a:rPr lang="en-US" sz="2400" dirty="0"/>
              <a:t>types of games</a:t>
            </a:r>
            <a:endParaRPr lang="en-US" sz="2400" dirty="0" smtClean="0"/>
          </a:p>
          <a:p>
            <a:pPr lvl="1"/>
            <a:r>
              <a:rPr lang="en-US" dirty="0" smtClean="0"/>
              <a:t>Unreal Tournament</a:t>
            </a:r>
          </a:p>
          <a:p>
            <a:pPr lvl="1"/>
            <a:r>
              <a:rPr lang="en-US" dirty="0" smtClean="0"/>
              <a:t>Infinity Blade 3</a:t>
            </a:r>
          </a:p>
          <a:p>
            <a:pPr lvl="1"/>
            <a:r>
              <a:rPr lang="en-US" dirty="0" smtClean="0"/>
              <a:t>Gears of War 3</a:t>
            </a:r>
          </a:p>
          <a:p>
            <a:pPr lvl="1"/>
            <a:r>
              <a:rPr lang="en-US" dirty="0" smtClean="0"/>
              <a:t>Fortnite</a:t>
            </a:r>
          </a:p>
          <a:p>
            <a:pPr lvl="1"/>
            <a:r>
              <a:rPr lang="en-US" dirty="0" smtClean="0"/>
              <a:t>Tappy Chicken</a:t>
            </a:r>
          </a:p>
          <a:p>
            <a:endParaRPr lang="en-US" sz="2400" dirty="0" smtClean="0"/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5123" name="Picture 3" descr="C:\Users\Rolando Caloca\Downloads\ScreenShots\IMG_01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27635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A5A5"/>
      </a:hlink>
      <a:folHlink>
        <a:srgbClr val="A5A5A5"/>
      </a:folHlink>
    </a:clrScheme>
    <a:fontScheme name="Custom 1">
      <a:majorFont>
        <a:latin typeface="Eurostile Next LT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14757</TotalTime>
  <Words>1564</Words>
  <Application>Microsoft Office PowerPoint</Application>
  <PresentationFormat>On-screen Show (16:9)</PresentationFormat>
  <Paragraphs>377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Eurostile-Roman-DTC</vt:lpstr>
      <vt:lpstr>ヒラギノ角ゴ Pro W3</vt:lpstr>
      <vt:lpstr>Eurostile Next LT Pro</vt:lpstr>
      <vt:lpstr>Verdana</vt:lpstr>
      <vt:lpstr>Office Theme</vt:lpstr>
      <vt:lpstr>Unreal Engine 4, Rendering and Mobile Platforms</vt:lpstr>
      <vt:lpstr>What is this talk about?</vt:lpstr>
      <vt:lpstr>Bio</vt:lpstr>
      <vt:lpstr>Games</vt:lpstr>
      <vt:lpstr>Games</vt:lpstr>
      <vt:lpstr>Games</vt:lpstr>
      <vt:lpstr>Games</vt:lpstr>
      <vt:lpstr>Games</vt:lpstr>
      <vt:lpstr>Games</vt:lpstr>
      <vt:lpstr>Games</vt:lpstr>
      <vt:lpstr>A long time ago...</vt:lpstr>
      <vt:lpstr>More recently…</vt:lpstr>
      <vt:lpstr>More recently…</vt:lpstr>
      <vt:lpstr>Engine</vt:lpstr>
      <vt:lpstr>Engine</vt:lpstr>
      <vt:lpstr>Engine</vt:lpstr>
      <vt:lpstr>Engine</vt:lpstr>
      <vt:lpstr>Unreal Engine 4</vt:lpstr>
      <vt:lpstr>Unreal Engine 4</vt:lpstr>
      <vt:lpstr>Unreal Engine 4</vt:lpstr>
      <vt:lpstr>Unreal Engine 4</vt:lpstr>
      <vt:lpstr>Unreal Engine 4</vt:lpstr>
      <vt:lpstr>Unreal Engine 4</vt:lpstr>
      <vt:lpstr>UE4: Not just games</vt:lpstr>
      <vt:lpstr>UE4 Architecture</vt:lpstr>
      <vt:lpstr>UE4 Blueprints</vt:lpstr>
      <vt:lpstr>UE4 Rendering</vt:lpstr>
      <vt:lpstr>UE4 Rendering</vt:lpstr>
      <vt:lpstr>UE4 Renderer</vt:lpstr>
      <vt:lpstr>UE4 Renderer</vt:lpstr>
      <vt:lpstr>UE4 Renderer</vt:lpstr>
      <vt:lpstr>UE4 Renderer</vt:lpstr>
      <vt:lpstr>UE4 Renderer</vt:lpstr>
      <vt:lpstr>Mobile Platforms</vt:lpstr>
      <vt:lpstr>UE4 Rendering</vt:lpstr>
      <vt:lpstr>UE4 Rendering</vt:lpstr>
      <vt:lpstr>UE4 Rendering</vt:lpstr>
      <vt:lpstr>UE4 Rendering</vt:lpstr>
      <vt:lpstr>UE4 Rendering</vt:lpstr>
      <vt:lpstr>PowerPoint Presentation</vt:lpstr>
      <vt:lpstr>PowerPoint Presentation</vt:lpstr>
      <vt:lpstr>UE4 Rendering</vt:lpstr>
      <vt:lpstr>UE4 Mobile Renderer</vt:lpstr>
      <vt:lpstr>UE4 Mobile: iOS</vt:lpstr>
      <vt:lpstr>UE4 Mobile: iOS</vt:lpstr>
      <vt:lpstr>UE4 Mobile: Mac</vt:lpstr>
      <vt:lpstr>UE4 Mobile: Android</vt:lpstr>
      <vt:lpstr>UE4 Mobile: HTML5</vt:lpstr>
      <vt:lpstr>UE4 Mobile: Windows Phone 8</vt:lpstr>
      <vt:lpstr>Case Study: Tappy Chicken!</vt:lpstr>
      <vt:lpstr>Case Study: Tappy Chicken!</vt:lpstr>
      <vt:lpstr>Case Study: Tappy Chicken!</vt:lpstr>
      <vt:lpstr>Bonus!</vt:lpstr>
      <vt:lpstr>Bonus!</vt:lpstr>
      <vt:lpstr>Bonus!</vt:lpstr>
      <vt:lpstr>Bonus!</vt:lpstr>
      <vt:lpstr>Bonus!</vt:lpstr>
      <vt:lpstr>Bonus!</vt:lpstr>
      <vt:lpstr>Bonus!</vt:lpstr>
      <vt:lpstr>But wait! There’s more!</vt:lpstr>
      <vt:lpstr>But wait! There’s more!</vt:lpstr>
      <vt:lpstr>References</vt:lpstr>
      <vt:lpstr>Done!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GDC 2014</dc:title>
  <dc:creator>Rolando.Caloca@epicgames.com</dc:creator>
  <cp:lastModifiedBy>Dana Cowley</cp:lastModifiedBy>
  <cp:revision>1810</cp:revision>
  <cp:lastPrinted>1904-01-01T00:00:00Z</cp:lastPrinted>
  <dcterms:created xsi:type="dcterms:W3CDTF">2014-04-20T15:32:07Z</dcterms:created>
  <dcterms:modified xsi:type="dcterms:W3CDTF">2014-06-23T14:11:13Z</dcterms:modified>
</cp:coreProperties>
</file>