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8" r:id="rId2"/>
    <p:sldId id="350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41" r:id="rId12"/>
    <p:sldId id="332" r:id="rId13"/>
    <p:sldId id="334" r:id="rId14"/>
    <p:sldId id="335" r:id="rId15"/>
    <p:sldId id="336" r:id="rId16"/>
    <p:sldId id="337" r:id="rId17"/>
    <p:sldId id="338" r:id="rId18"/>
    <p:sldId id="339" r:id="rId19"/>
    <p:sldId id="333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00"/>
    <a:srgbClr val="A1AAFD"/>
    <a:srgbClr val="4254FC"/>
    <a:srgbClr val="DAA600"/>
    <a:srgbClr val="495AD7"/>
    <a:srgbClr val="384C84"/>
    <a:srgbClr val="22293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18" autoAdjust="0"/>
    <p:restoredTop sz="76609" autoAdjust="0"/>
  </p:normalViewPr>
  <p:slideViewPr>
    <p:cSldViewPr>
      <p:cViewPr varScale="1">
        <p:scale>
          <a:sx n="120" d="100"/>
          <a:sy n="120" d="100"/>
        </p:scale>
        <p:origin x="-232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15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94473-0F76-490B-9557-82FAFB46A6AF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F758D-4E43-4188-9A1E-F7F8C61DF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37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E1BB-3496-4285-A8EE-DF3CEE49C5AC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5D255-0F5F-4CA8-A487-3EEEF53BB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1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9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Eurostil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  <a:latin typeface="Eurostil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7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4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Eurostile-Roman-DTC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1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3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7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2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3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8DDC-F2FE-4F9E-906E-7B5D659AE15B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3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Eurostil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Eurostil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Eurostil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Eurostil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Eurostil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Eurostil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mgtfy.com/?q=Unreal+engine+Trello+" TargetMode="External"/><Relationship Id="rId4" Type="http://schemas.openxmlformats.org/officeDocument/2006/relationships/hyperlink" Target="http://answers.unrealengine.com/" TargetMode="External"/><Relationship Id="rId5" Type="http://schemas.openxmlformats.org/officeDocument/2006/relationships/hyperlink" Target="http://forums.unrealengine.com/" TargetMode="External"/><Relationship Id="rId6" Type="http://schemas.openxmlformats.org/officeDocument/2006/relationships/hyperlink" Target="http://wiki.unrealengine.com/" TargetMode="External"/><Relationship Id="rId7" Type="http://schemas.openxmlformats.org/officeDocument/2006/relationships/hyperlink" Target="http://www.youtube.com/user/UnrealDevelopmentKi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unrealengine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  <a:latin typeface="Eurostile Next LT Pro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514350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 smtClean="0"/>
              <a:t>Integrating a Cloud Service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62000" y="1657350"/>
            <a:ext cx="7696200" cy="91440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33400" y="3486150"/>
            <a:ext cx="8077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Joe Graf</a:t>
            </a:r>
          </a:p>
          <a:p>
            <a:r>
              <a:rPr lang="en-US" sz="1400" dirty="0" smtClean="0"/>
              <a:t>@</a:t>
            </a:r>
            <a:r>
              <a:rPr lang="en-US" sz="1400" dirty="0" err="1" smtClean="0"/>
              <a:t>EpicCog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76833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Eurostile"/>
                <a:cs typeface="Eurostile"/>
              </a:rPr>
              <a:t>Caveats</a:t>
            </a:r>
            <a:endParaRPr lang="en-US" sz="3200" dirty="0">
              <a:latin typeface="Eurostile"/>
              <a:cs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Game must design for this</a:t>
            </a:r>
          </a:p>
          <a:p>
            <a:pPr lvl="1"/>
            <a:r>
              <a:rPr lang="en-US" dirty="0"/>
              <a:t>Must make sure that game is data driven via INI or </a:t>
            </a:r>
            <a:r>
              <a:rPr lang="en-US" dirty="0" err="1"/>
              <a:t>DataTable</a:t>
            </a:r>
            <a:r>
              <a:rPr lang="en-US" dirty="0"/>
              <a:t> </a:t>
            </a:r>
            <a:r>
              <a:rPr lang="en-US" dirty="0" smtClean="0"/>
              <a:t>objects</a:t>
            </a:r>
          </a:p>
          <a:p>
            <a:pPr lvl="1"/>
            <a:r>
              <a:rPr lang="en-US" dirty="0" smtClean="0"/>
              <a:t>Takes planning from the beginning</a:t>
            </a:r>
          </a:p>
          <a:p>
            <a:r>
              <a:rPr lang="en-US" dirty="0" smtClean="0"/>
              <a:t>Not everything can be updated</a:t>
            </a:r>
          </a:p>
          <a:p>
            <a:pPr lvl="1"/>
            <a:r>
              <a:rPr lang="en-US" dirty="0" smtClean="0"/>
              <a:t>E.g. very early engine </a:t>
            </a:r>
            <a:r>
              <a:rPr lang="en-US" dirty="0" err="1" smtClean="0"/>
              <a:t>config</a:t>
            </a:r>
            <a:r>
              <a:rPr lang="en-US" dirty="0" smtClean="0"/>
              <a:t> values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72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Eurostile"/>
              </a:rPr>
              <a:t>Game to Service Interaction</a:t>
            </a:r>
            <a:endParaRPr lang="en-US" sz="3200" dirty="0">
              <a:latin typeface="Eurostile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18782"/>
            <a:ext cx="26543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5753100" y="164095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Cloud Service(s)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67977" y="2307708"/>
            <a:ext cx="2088995" cy="1"/>
          </a:xfrm>
          <a:prstGeom prst="straightConnector1">
            <a:avLst/>
          </a:prstGeom>
          <a:ln w="381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77978" y="183411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Eurostile"/>
              </a:rPr>
              <a:t>IHttpRequest</a:t>
            </a:r>
            <a:endParaRPr lang="en-US" dirty="0">
              <a:solidFill>
                <a:schemeClr val="bg1"/>
              </a:solidFill>
              <a:latin typeface="Eurostile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99074" y="2917308"/>
            <a:ext cx="2088995" cy="1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88209" y="246010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Eurostile"/>
              </a:rPr>
              <a:t>IHttpResponse</a:t>
            </a:r>
            <a:endParaRPr lang="en-US" dirty="0">
              <a:solidFill>
                <a:schemeClr val="bg1"/>
              </a:solidFill>
              <a:latin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91036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Eurostile"/>
              </a:rPr>
              <a:t>Class Overview</a:t>
            </a:r>
            <a:endParaRPr lang="en-US" sz="3200" dirty="0">
              <a:latin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FHttpModule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IHttpRequest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IHttpResponse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517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Eurostile"/>
              </a:rPr>
              <a:t>FHttpModule</a:t>
            </a:r>
            <a:endParaRPr lang="en-US" sz="3200" dirty="0">
              <a:latin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 </a:t>
            </a:r>
            <a:r>
              <a:rPr lang="en-US" dirty="0"/>
              <a:t>for generic HTTP management</a:t>
            </a:r>
          </a:p>
          <a:p>
            <a:endParaRPr lang="en-US" dirty="0" smtClean="0"/>
          </a:p>
          <a:p>
            <a:r>
              <a:rPr lang="en-US" dirty="0" smtClean="0"/>
              <a:t>Performs ticking</a:t>
            </a:r>
          </a:p>
          <a:p>
            <a:endParaRPr lang="en-US" dirty="0"/>
          </a:p>
          <a:p>
            <a:r>
              <a:rPr lang="en-US" dirty="0" smtClean="0"/>
              <a:t>Handles lifetime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75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Eurostile"/>
              </a:rPr>
              <a:t>IHttpRequest</a:t>
            </a:r>
            <a:endParaRPr lang="en-US" sz="3200" dirty="0">
              <a:latin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Abstract interface to a platform specific request </a:t>
            </a:r>
            <a:r>
              <a:rPr lang="en-US" dirty="0" smtClean="0"/>
              <a:t>object</a:t>
            </a:r>
          </a:p>
          <a:p>
            <a:endParaRPr lang="en-US" dirty="0" smtClean="0"/>
          </a:p>
          <a:p>
            <a:r>
              <a:rPr lang="en-US" dirty="0" smtClean="0"/>
              <a:t>Contains</a:t>
            </a:r>
          </a:p>
          <a:p>
            <a:pPr lvl="1"/>
            <a:r>
              <a:rPr lang="en-US" dirty="0" smtClean="0"/>
              <a:t>URL</a:t>
            </a:r>
          </a:p>
          <a:p>
            <a:pPr lvl="1"/>
            <a:r>
              <a:rPr lang="en-US" dirty="0" smtClean="0"/>
              <a:t>Verb (GET, PUT, POST, DELETE)</a:t>
            </a:r>
          </a:p>
          <a:p>
            <a:pPr lvl="1"/>
            <a:r>
              <a:rPr lang="en-US" dirty="0" smtClean="0"/>
              <a:t>Headers</a:t>
            </a:r>
          </a:p>
          <a:p>
            <a:pPr lvl="1"/>
            <a:r>
              <a:rPr lang="en-US" dirty="0" smtClean="0"/>
              <a:t>Payload</a:t>
            </a:r>
          </a:p>
          <a:p>
            <a:endParaRPr lang="en-US" dirty="0" smtClean="0"/>
          </a:p>
          <a:p>
            <a:r>
              <a:rPr lang="en-US" dirty="0" smtClean="0"/>
              <a:t>Asynchronous submission to end point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63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Eurostile"/>
              </a:rPr>
              <a:t>IHttpResponse</a:t>
            </a:r>
            <a:endParaRPr lang="en-US" sz="3200" dirty="0">
              <a:latin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Abstract interface to a platform specific response object</a:t>
            </a:r>
          </a:p>
          <a:p>
            <a:endParaRPr lang="en-US" dirty="0" smtClean="0"/>
          </a:p>
          <a:p>
            <a:r>
              <a:rPr lang="en-US" dirty="0" smtClean="0"/>
              <a:t>Created upon request completion</a:t>
            </a:r>
          </a:p>
          <a:p>
            <a:endParaRPr lang="en-US" dirty="0" smtClean="0"/>
          </a:p>
          <a:p>
            <a:r>
              <a:rPr lang="en-US" dirty="0" smtClean="0"/>
              <a:t>Contains any headers &amp; payload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89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Eurostile"/>
              </a:rPr>
              <a:t>TJsonReader</a:t>
            </a:r>
            <a:r>
              <a:rPr lang="en-US" sz="3200" dirty="0" smtClean="0">
                <a:latin typeface="Eurostile"/>
              </a:rPr>
              <a:t>/</a:t>
            </a:r>
            <a:r>
              <a:rPr lang="en-US" sz="3200" dirty="0" err="1" smtClean="0">
                <a:latin typeface="Eurostile"/>
              </a:rPr>
              <a:t>TJsonWriter</a:t>
            </a:r>
            <a:endParaRPr lang="en-US" sz="3200" dirty="0">
              <a:latin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 template classes for parsing/creating JSON payloads</a:t>
            </a:r>
          </a:p>
          <a:p>
            <a:endParaRPr lang="en-US" dirty="0" smtClean="0"/>
          </a:p>
          <a:p>
            <a:r>
              <a:rPr lang="en-US" dirty="0" smtClean="0"/>
              <a:t>Generally not used directly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237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latin typeface="Eurostile"/>
              </a:rPr>
              <a:t>OnlineJsonSerializer</a:t>
            </a:r>
            <a:endParaRPr lang="en-US" sz="3200" dirty="0">
              <a:latin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Macro based serialization for native types without reflection</a:t>
            </a:r>
          </a:p>
          <a:p>
            <a:endParaRPr lang="en-US" dirty="0" smtClean="0"/>
          </a:p>
          <a:p>
            <a:r>
              <a:rPr lang="en-US" dirty="0" smtClean="0"/>
              <a:t>Facebook account serialization: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pPr marL="457200" lvl="1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BEGIN_ONLINE_JSON_SERIALIZER</a:t>
            </a:r>
            <a:endParaRPr lang="en-US" sz="2600" dirty="0"/>
          </a:p>
          <a:p>
            <a:pPr marL="457200" lvl="1" indent="0">
              <a:buNone/>
            </a:pPr>
            <a:r>
              <a:rPr lang="en-US" sz="2600" dirty="0"/>
              <a:t>		ONLINE_JSON_SERIALIZE("id", </a:t>
            </a:r>
            <a:r>
              <a:rPr lang="en-US" sz="2600" dirty="0" err="1"/>
              <a:t>UserId</a:t>
            </a:r>
            <a:r>
              <a:rPr lang="en-US" sz="2600" dirty="0"/>
              <a:t>);</a:t>
            </a:r>
          </a:p>
          <a:p>
            <a:pPr marL="457200" lvl="1" indent="0">
              <a:buNone/>
            </a:pPr>
            <a:r>
              <a:rPr lang="en-US" sz="2600" dirty="0"/>
              <a:t>		ONLINE_JSON_SERIALIZE("username", </a:t>
            </a:r>
            <a:r>
              <a:rPr lang="en-US" sz="2600" dirty="0" err="1"/>
              <a:t>UserName</a:t>
            </a:r>
            <a:r>
              <a:rPr lang="en-US" sz="2600" dirty="0"/>
              <a:t>);</a:t>
            </a:r>
          </a:p>
          <a:p>
            <a:pPr marL="457200" lvl="1" indent="0">
              <a:buNone/>
            </a:pPr>
            <a:r>
              <a:rPr lang="en-US" sz="2600" dirty="0"/>
              <a:t>		ONLINE_JSON_SERIALIZE("name", </a:t>
            </a:r>
            <a:r>
              <a:rPr lang="en-US" sz="2600" dirty="0" err="1"/>
              <a:t>RealName</a:t>
            </a:r>
            <a:r>
              <a:rPr lang="en-US" sz="2600" dirty="0"/>
              <a:t>);</a:t>
            </a:r>
          </a:p>
          <a:p>
            <a:pPr marL="457200" lvl="1" indent="0">
              <a:buNone/>
            </a:pPr>
            <a:r>
              <a:rPr lang="en-US" sz="2600" dirty="0"/>
              <a:t>		ONLINE_JSON_SERIALIZE("gender", Gender);</a:t>
            </a:r>
          </a:p>
          <a:p>
            <a:pPr marL="457200" lvl="1" indent="0">
              <a:buNone/>
            </a:pPr>
            <a:r>
              <a:rPr lang="en-US" sz="2600" dirty="0"/>
              <a:t>		ONLINE_JSON_SERIALIZE("locale", Locale);</a:t>
            </a:r>
          </a:p>
          <a:p>
            <a:pPr marL="457200" lvl="1" indent="0">
              <a:buNone/>
            </a:pPr>
            <a:r>
              <a:rPr lang="en-US" sz="2600" dirty="0"/>
              <a:t>	END_ONLINE_JSON_SERIALIZER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58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Eurostile"/>
              </a:rPr>
              <a:t>FJsonObjectxConverter</a:t>
            </a:r>
            <a:endParaRPr lang="en-US" sz="3200" dirty="0">
              <a:latin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serialize JSON to/from a </a:t>
            </a:r>
            <a:r>
              <a:rPr lang="en-US" dirty="0" err="1" smtClean="0"/>
              <a:t>UObject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Uses </a:t>
            </a:r>
            <a:r>
              <a:rPr lang="en-US" dirty="0" err="1" smtClean="0"/>
              <a:t>UObject</a:t>
            </a:r>
            <a:r>
              <a:rPr lang="en-US" dirty="0" smtClean="0"/>
              <a:t> reflection system</a:t>
            </a:r>
          </a:p>
          <a:p>
            <a:endParaRPr lang="en-US" dirty="0" smtClean="0"/>
          </a:p>
          <a:p>
            <a:r>
              <a:rPr lang="en-US" dirty="0" smtClean="0"/>
              <a:t>Easiest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21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Eurostile"/>
                <a:cs typeface="Eurostile"/>
              </a:rPr>
              <a:t>Questions?</a:t>
            </a:r>
            <a:endParaRPr lang="en-US" sz="3200" dirty="0">
              <a:latin typeface="Eurostile"/>
              <a:cs typeface="Eurostile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2971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Documentation, Tutorials, and Help at: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hlinkClick r:id="rId2"/>
            </a:endParaRPr>
          </a:p>
          <a:p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AnswerHub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Engine Documentation: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Official Forums: 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Community Wiki: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YouTube Videos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Community IRC: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Unreal Engine 4 Roadmap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u="sng" dirty="0">
                <a:hlinkClick r:id="rId3"/>
              </a:rPr>
              <a:t>lmgtfy.com/?q=</a:t>
            </a:r>
            <a:r>
              <a:rPr lang="en-US" sz="2000" u="sng" dirty="0" err="1">
                <a:hlinkClick r:id="rId3"/>
              </a:rPr>
              <a:t>Unreal+engine+Trello</a:t>
            </a:r>
            <a:r>
              <a:rPr lang="en-US" sz="2000" u="sng" dirty="0">
                <a:hlinkClick r:id="rId3"/>
              </a:rPr>
              <a:t>+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76600" y="1581150"/>
            <a:ext cx="5791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http://answers.unrealengine.com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http://docs.unrealengine.com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hlinkClick r:id="rId5"/>
              </a:rPr>
              <a:t>http://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5"/>
              </a:rPr>
              <a:t>forums.unrealengine.com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6"/>
              </a:rPr>
              <a:t>http://wiki.unrealengine.com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7"/>
              </a:rPr>
              <a:t>http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hlinkClick r:id="rId7"/>
              </a:rPr>
              <a:t>://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7"/>
              </a:rPr>
              <a:t>www.youtube.com/user/UnrealDevelopmentKit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#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unrealengine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FreeNode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5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Eurostile"/>
                <a:cs typeface="Eurostile"/>
              </a:rPr>
              <a:t>Overview</a:t>
            </a:r>
            <a:endParaRPr lang="en-US" sz="3200" dirty="0">
              <a:latin typeface="Eurostile"/>
              <a:cs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our games</a:t>
            </a:r>
          </a:p>
          <a:p>
            <a:endParaRPr lang="en-US" dirty="0"/>
          </a:p>
          <a:p>
            <a:r>
              <a:rPr lang="en-US" dirty="0" smtClean="0"/>
              <a:t>Support in UE4 to achieve that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5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Eurostile"/>
                <a:cs typeface="Eurostile"/>
              </a:rPr>
              <a:t>Cloud Based Events</a:t>
            </a:r>
            <a:endParaRPr lang="en-US" sz="3200" dirty="0">
              <a:latin typeface="Eurostile"/>
              <a:cs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Timed gameplay changing events</a:t>
            </a:r>
          </a:p>
          <a:p>
            <a:pPr lvl="1"/>
            <a:r>
              <a:rPr lang="en-US" dirty="0" smtClean="0"/>
              <a:t>The limited time draws players in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Used to make your game “evergreen”</a:t>
            </a:r>
          </a:p>
          <a:p>
            <a:pPr lvl="1"/>
            <a:r>
              <a:rPr lang="en-US" dirty="0" smtClean="0"/>
              <a:t>Retains players longer</a:t>
            </a:r>
          </a:p>
          <a:p>
            <a:pPr lvl="1"/>
            <a:r>
              <a:rPr lang="en-US" dirty="0" smtClean="0"/>
              <a:t>Adds to the fun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676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Eurostile"/>
                <a:cs typeface="Eurostile"/>
              </a:rPr>
              <a:t>Gears of War</a:t>
            </a:r>
            <a:endParaRPr lang="en-US" sz="3200" dirty="0">
              <a:latin typeface="Eurostile"/>
              <a:cs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Gears of War 2</a:t>
            </a:r>
          </a:p>
          <a:p>
            <a:pPr lvl="1"/>
            <a:r>
              <a:rPr lang="en-US" dirty="0" smtClean="0"/>
              <a:t>Used to make gameplay balancing changes</a:t>
            </a:r>
          </a:p>
          <a:p>
            <a:pPr lvl="1"/>
            <a:r>
              <a:rPr lang="en-US" dirty="0" smtClean="0"/>
              <a:t>Primarily, to create custom Horde events</a:t>
            </a:r>
          </a:p>
          <a:p>
            <a:pPr lvl="1"/>
            <a:endParaRPr lang="en-US" dirty="0"/>
          </a:p>
          <a:p>
            <a:r>
              <a:rPr lang="en-US" dirty="0" smtClean="0"/>
              <a:t>Gears of War 3</a:t>
            </a:r>
          </a:p>
          <a:p>
            <a:pPr lvl="1"/>
            <a:r>
              <a:rPr lang="en-US" dirty="0" smtClean="0"/>
              <a:t>Added the ability to change standard game modes</a:t>
            </a:r>
          </a:p>
          <a:p>
            <a:pPr lvl="2"/>
            <a:r>
              <a:rPr lang="en-US" dirty="0" smtClean="0"/>
              <a:t>Restrict weapons or change which ones were present</a:t>
            </a:r>
          </a:p>
          <a:p>
            <a:pPr lvl="1"/>
            <a:r>
              <a:rPr lang="en-US" dirty="0" smtClean="0"/>
              <a:t>Allowed for custom playlists for matchmaking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19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Eurostile"/>
                <a:cs typeface="Eurostile"/>
              </a:rPr>
              <a:t>Infinity Blade</a:t>
            </a:r>
            <a:endParaRPr lang="en-US" sz="3200" dirty="0">
              <a:latin typeface="Eurostile"/>
              <a:cs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Infinity Blade 2</a:t>
            </a:r>
          </a:p>
          <a:p>
            <a:pPr lvl="1"/>
            <a:r>
              <a:rPr lang="en-US" dirty="0" smtClean="0"/>
              <a:t>Used to support social challenges, </a:t>
            </a:r>
            <a:r>
              <a:rPr lang="en-US" dirty="0" err="1" smtClean="0"/>
              <a:t>ClashMobs</a:t>
            </a:r>
            <a:endParaRPr lang="en-US" dirty="0" smtClean="0"/>
          </a:p>
          <a:p>
            <a:pPr lvl="1"/>
            <a:r>
              <a:rPr lang="en-US" dirty="0" smtClean="0"/>
              <a:t>Custom INI files detailing the challenges</a:t>
            </a:r>
          </a:p>
          <a:p>
            <a:pPr lvl="1"/>
            <a:endParaRPr lang="en-US" dirty="0"/>
          </a:p>
          <a:p>
            <a:r>
              <a:rPr lang="en-US" dirty="0" smtClean="0"/>
              <a:t>Infinity Blade 3</a:t>
            </a:r>
          </a:p>
          <a:p>
            <a:pPr lvl="1"/>
            <a:r>
              <a:rPr lang="en-US" dirty="0" smtClean="0"/>
              <a:t>Added the ability to patch configuration settings</a:t>
            </a:r>
          </a:p>
          <a:p>
            <a:pPr lvl="1"/>
            <a:r>
              <a:rPr lang="en-US" dirty="0" smtClean="0"/>
              <a:t>Used to run special helmet events</a:t>
            </a:r>
          </a:p>
          <a:p>
            <a:pPr lvl="1"/>
            <a:r>
              <a:rPr lang="en-US" dirty="0" smtClean="0"/>
              <a:t>IAP sales</a:t>
            </a:r>
          </a:p>
          <a:p>
            <a:pPr lvl="1"/>
            <a:r>
              <a:rPr lang="en-US" dirty="0" smtClean="0"/>
              <a:t>The treasure chest in the Hideout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2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Eurostile"/>
                <a:cs typeface="Eurostile"/>
              </a:rPr>
              <a:t>What’s Needed</a:t>
            </a:r>
            <a:endParaRPr lang="en-US" sz="3200" dirty="0">
              <a:latin typeface="Eurostile"/>
              <a:cs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Service to deliver files</a:t>
            </a:r>
          </a:p>
          <a:p>
            <a:endParaRPr lang="en-US" dirty="0" smtClean="0"/>
          </a:p>
          <a:p>
            <a:r>
              <a:rPr lang="en-US" dirty="0" smtClean="0"/>
              <a:t>Game support to download files</a:t>
            </a:r>
          </a:p>
          <a:p>
            <a:endParaRPr lang="en-US" dirty="0" smtClean="0"/>
          </a:p>
          <a:p>
            <a:r>
              <a:rPr lang="en-US" dirty="0" smtClean="0"/>
              <a:t>Game support to merge files into game</a:t>
            </a:r>
          </a:p>
        </p:txBody>
      </p:sp>
    </p:spTree>
    <p:extLst>
      <p:ext uri="{BB962C8B-B14F-4D97-AF65-F5344CB8AC3E}">
        <p14:creationId xmlns:p14="http://schemas.microsoft.com/office/powerpoint/2010/main" val="130988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Eurostile"/>
                <a:cs typeface="Eurostile"/>
              </a:rPr>
              <a:t>Cloud Service</a:t>
            </a:r>
            <a:endParaRPr lang="en-US" sz="3200" dirty="0">
              <a:latin typeface="Eurostile"/>
              <a:cs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(game) cloud storage</a:t>
            </a:r>
          </a:p>
          <a:p>
            <a:pPr lvl="1"/>
            <a:r>
              <a:rPr lang="en-US" dirty="0" smtClean="0"/>
              <a:t>Upload of files with start/stop times</a:t>
            </a:r>
          </a:p>
          <a:p>
            <a:pPr lvl="1"/>
            <a:r>
              <a:rPr lang="en-US" dirty="0" smtClean="0"/>
              <a:t>Listing of files with full meta data</a:t>
            </a:r>
          </a:p>
          <a:p>
            <a:pPr lvl="1"/>
            <a:r>
              <a:rPr lang="en-US" dirty="0" smtClean="0"/>
              <a:t>Serving of files to game 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7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Eurostile"/>
                <a:cs typeface="Eurostile"/>
              </a:rPr>
              <a:t>Game Downloader</a:t>
            </a:r>
            <a:endParaRPr lang="en-US" sz="3200" dirty="0">
              <a:latin typeface="Eurostile"/>
              <a:cs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Reads list of files from the Cloud Service</a:t>
            </a:r>
          </a:p>
          <a:p>
            <a:pPr lvl="1"/>
            <a:r>
              <a:rPr lang="en-US" dirty="0" smtClean="0"/>
              <a:t>Verifies signatures to </a:t>
            </a:r>
            <a:r>
              <a:rPr lang="en-US" dirty="0"/>
              <a:t>detect out of date </a:t>
            </a:r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Catches tampered with files too</a:t>
            </a:r>
          </a:p>
          <a:p>
            <a:endParaRPr lang="en-US" dirty="0" smtClean="0"/>
          </a:p>
          <a:p>
            <a:r>
              <a:rPr lang="en-US" dirty="0" smtClean="0"/>
              <a:t>Downloads any missing files</a:t>
            </a:r>
          </a:p>
          <a:p>
            <a:pPr lvl="1"/>
            <a:r>
              <a:rPr lang="en-US" dirty="0" smtClean="0"/>
              <a:t>Caches files to device with per device encryption</a:t>
            </a:r>
          </a:p>
          <a:p>
            <a:pPr lvl="1"/>
            <a:r>
              <a:rPr lang="en-US" dirty="0" smtClean="0"/>
              <a:t>Optimization to reduce server bandwidth costs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7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Eurostile"/>
                <a:cs typeface="Eurostile"/>
              </a:rPr>
              <a:t>Game Merging</a:t>
            </a:r>
            <a:endParaRPr lang="en-US" sz="3200" dirty="0">
              <a:latin typeface="Eurostile"/>
              <a:cs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Gets the list of event files</a:t>
            </a:r>
          </a:p>
          <a:p>
            <a:endParaRPr lang="en-US" dirty="0" smtClean="0"/>
          </a:p>
          <a:p>
            <a:r>
              <a:rPr lang="en-US" dirty="0" smtClean="0"/>
              <a:t>For each file, determines how to merge</a:t>
            </a:r>
          </a:p>
          <a:p>
            <a:pPr lvl="1"/>
            <a:r>
              <a:rPr lang="en-US" dirty="0" smtClean="0"/>
              <a:t>INI  &amp; </a:t>
            </a:r>
            <a:r>
              <a:rPr lang="en-US" dirty="0" err="1" smtClean="0"/>
              <a:t>loc</a:t>
            </a:r>
            <a:r>
              <a:rPr lang="en-US" dirty="0" smtClean="0"/>
              <a:t> files get merged into the </a:t>
            </a:r>
            <a:r>
              <a:rPr lang="en-US" dirty="0" err="1" smtClean="0"/>
              <a:t>config</a:t>
            </a:r>
            <a:r>
              <a:rPr lang="en-US" dirty="0" smtClean="0"/>
              <a:t> cache</a:t>
            </a:r>
          </a:p>
          <a:p>
            <a:pPr lvl="1"/>
            <a:r>
              <a:rPr lang="en-US" dirty="0" smtClean="0"/>
              <a:t>Content files replace/add to existing</a:t>
            </a:r>
          </a:p>
        </p:txBody>
      </p:sp>
    </p:spTree>
    <p:extLst>
      <p:ext uri="{BB962C8B-B14F-4D97-AF65-F5344CB8AC3E}">
        <p14:creationId xmlns:p14="http://schemas.microsoft.com/office/powerpoint/2010/main" val="3318187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FBFBF"/>
      </a:folHlink>
    </a:clrScheme>
    <a:fontScheme name="Custom 1">
      <a:majorFont>
        <a:latin typeface="Eurostile Next LT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47784</TotalTime>
  <Words>490</Words>
  <Application>Microsoft Macintosh PowerPoint</Application>
  <PresentationFormat>On-screen Show (16:9)</PresentationFormat>
  <Paragraphs>137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Integrating a Cloud Service</vt:lpstr>
      <vt:lpstr>Overview</vt:lpstr>
      <vt:lpstr>Cloud Based Events</vt:lpstr>
      <vt:lpstr>Gears of War</vt:lpstr>
      <vt:lpstr>Infinity Blade</vt:lpstr>
      <vt:lpstr>What’s Needed</vt:lpstr>
      <vt:lpstr>Cloud Service</vt:lpstr>
      <vt:lpstr>Game Downloader</vt:lpstr>
      <vt:lpstr>Game Merging</vt:lpstr>
      <vt:lpstr>Caveats</vt:lpstr>
      <vt:lpstr>Game to Service Interaction</vt:lpstr>
      <vt:lpstr>Class Overview</vt:lpstr>
      <vt:lpstr>FHttpModule</vt:lpstr>
      <vt:lpstr>IHttpRequest</vt:lpstr>
      <vt:lpstr>IHttpResponse</vt:lpstr>
      <vt:lpstr>TJsonReader/TJsonWriter</vt:lpstr>
      <vt:lpstr>OnlineJsonSerializer</vt:lpstr>
      <vt:lpstr>FJsonObjectxConverter</vt:lpstr>
      <vt:lpstr>Questions?</vt:lpstr>
    </vt:vector>
  </TitlesOfParts>
  <Company>Epic Games,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 Marketing Plan Template</dc:title>
  <dc:creator>Kendall Boyd</dc:creator>
  <cp:lastModifiedBy>Joe Graf</cp:lastModifiedBy>
  <cp:revision>642</cp:revision>
  <dcterms:created xsi:type="dcterms:W3CDTF">2012-02-20T15:14:26Z</dcterms:created>
  <dcterms:modified xsi:type="dcterms:W3CDTF">2014-11-14T14:21:53Z</dcterms:modified>
</cp:coreProperties>
</file>