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04" r:id="rId2"/>
    <p:sldId id="268" r:id="rId3"/>
    <p:sldId id="267" r:id="rId4"/>
    <p:sldId id="266" r:id="rId5"/>
    <p:sldId id="264" r:id="rId6"/>
    <p:sldId id="265" r:id="rId7"/>
    <p:sldId id="269" r:id="rId8"/>
    <p:sldId id="261" r:id="rId9"/>
    <p:sldId id="263" r:id="rId10"/>
    <p:sldId id="295" r:id="rId11"/>
    <p:sldId id="296" r:id="rId12"/>
    <p:sldId id="303" r:id="rId13"/>
    <p:sldId id="271" r:id="rId14"/>
    <p:sldId id="273" r:id="rId15"/>
    <p:sldId id="274" r:id="rId16"/>
    <p:sldId id="272" r:id="rId17"/>
    <p:sldId id="270" r:id="rId18"/>
    <p:sldId id="291" r:id="rId19"/>
    <p:sldId id="292" r:id="rId20"/>
    <p:sldId id="293" r:id="rId21"/>
    <p:sldId id="294" r:id="rId22"/>
    <p:sldId id="275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88" r:id="rId36"/>
    <p:sldId id="290" r:id="rId37"/>
    <p:sldId id="297" r:id="rId38"/>
    <p:sldId id="298" r:id="rId39"/>
    <p:sldId id="299" r:id="rId40"/>
    <p:sldId id="300" r:id="rId41"/>
    <p:sldId id="301" r:id="rId42"/>
    <p:sldId id="302" r:id="rId43"/>
    <p:sldId id="305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1" autoAdjust="0"/>
    <p:restoredTop sz="76070" autoAdjust="0"/>
  </p:normalViewPr>
  <p:slideViewPr>
    <p:cSldViewPr snapToGrid="0">
      <p:cViewPr varScale="1">
        <p:scale>
          <a:sx n="103" d="100"/>
          <a:sy n="103" d="100"/>
        </p:scale>
        <p:origin x="9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-349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6EEF00-A4CD-4AB4-85A2-AF41D38DC691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F8B5F7-7D7D-480C-B7DA-ACBFD8A90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3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50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59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58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10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10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10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10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211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943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03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673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Mocap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Stream node grabs the ~23 transforms coming from the suit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IKinema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solver node turns those into a full pose on the much higher bone-count animated skeleton,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including retargeting between Mel's actual proportions and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Senua's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skeleton proportions.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211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545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708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1232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371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9675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657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Slightly less sharp and less correct Fresnel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For Poster videos (later), not for game play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574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1196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439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809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0764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245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3031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0617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1817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5248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7917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406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8715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7336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576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00763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746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2885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5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85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58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895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8B5F7-7D7D-480C-B7DA-ACBFD8A90E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167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43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Brutal Typ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52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  <a:lvl2pPr>
              <a:defRPr>
                <a:solidFill>
                  <a:schemeClr val="bg1"/>
                </a:solidFill>
                <a:latin typeface="Brutal Type"/>
              </a:defRPr>
            </a:lvl2pPr>
            <a:lvl3pPr>
              <a:defRPr>
                <a:solidFill>
                  <a:schemeClr val="bg1"/>
                </a:solidFill>
                <a:latin typeface="Brutal Type"/>
              </a:defRPr>
            </a:lvl3pPr>
            <a:lvl4pPr>
              <a:defRPr>
                <a:solidFill>
                  <a:schemeClr val="bg1"/>
                </a:solidFill>
                <a:latin typeface="Brutal Type"/>
              </a:defRPr>
            </a:lvl4pPr>
            <a:lvl5pPr>
              <a:defRPr>
                <a:solidFill>
                  <a:schemeClr val="bg1"/>
                </a:solidFill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36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Brutal Type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347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  <a:lvl2pPr>
              <a:defRPr>
                <a:solidFill>
                  <a:schemeClr val="bg1"/>
                </a:solidFill>
                <a:latin typeface="Brutal Type"/>
              </a:defRPr>
            </a:lvl2pPr>
            <a:lvl3pPr>
              <a:defRPr>
                <a:solidFill>
                  <a:schemeClr val="bg1"/>
                </a:solidFill>
                <a:latin typeface="Brutal Type"/>
              </a:defRPr>
            </a:lvl3pPr>
            <a:lvl4pPr>
              <a:defRPr>
                <a:solidFill>
                  <a:schemeClr val="bg1"/>
                </a:solidFill>
                <a:latin typeface="Brutal Type"/>
              </a:defRPr>
            </a:lvl4pPr>
            <a:lvl5pPr>
              <a:defRPr>
                <a:solidFill>
                  <a:schemeClr val="bg1"/>
                </a:solidFill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  <a:lvl2pPr>
              <a:defRPr>
                <a:solidFill>
                  <a:schemeClr val="bg1"/>
                </a:solidFill>
                <a:latin typeface="Brutal Type"/>
              </a:defRPr>
            </a:lvl2pPr>
            <a:lvl3pPr>
              <a:defRPr>
                <a:solidFill>
                  <a:schemeClr val="bg1"/>
                </a:solidFill>
                <a:latin typeface="Brutal Type"/>
              </a:defRPr>
            </a:lvl3pPr>
            <a:lvl4pPr>
              <a:defRPr>
                <a:solidFill>
                  <a:schemeClr val="bg1"/>
                </a:solidFill>
                <a:latin typeface="Brutal Type"/>
              </a:defRPr>
            </a:lvl4pPr>
            <a:lvl5pPr>
              <a:defRPr>
                <a:solidFill>
                  <a:schemeClr val="bg1"/>
                </a:solidFill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0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Brutal Typ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  <a:lvl2pPr>
              <a:defRPr>
                <a:solidFill>
                  <a:schemeClr val="bg1"/>
                </a:solidFill>
                <a:latin typeface="Brutal Type"/>
              </a:defRPr>
            </a:lvl2pPr>
            <a:lvl3pPr>
              <a:defRPr>
                <a:solidFill>
                  <a:schemeClr val="bg1"/>
                </a:solidFill>
                <a:latin typeface="Brutal Type"/>
              </a:defRPr>
            </a:lvl3pPr>
            <a:lvl4pPr>
              <a:defRPr>
                <a:solidFill>
                  <a:schemeClr val="bg1"/>
                </a:solidFill>
                <a:latin typeface="Brutal Type"/>
              </a:defRPr>
            </a:lvl4pPr>
            <a:lvl5pPr>
              <a:defRPr>
                <a:solidFill>
                  <a:schemeClr val="bg1"/>
                </a:solidFill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Brutal Typ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  <a:lvl2pPr>
              <a:defRPr>
                <a:solidFill>
                  <a:schemeClr val="bg1"/>
                </a:solidFill>
                <a:latin typeface="Brutal Type"/>
              </a:defRPr>
            </a:lvl2pPr>
            <a:lvl3pPr>
              <a:defRPr>
                <a:solidFill>
                  <a:schemeClr val="bg1"/>
                </a:solidFill>
                <a:latin typeface="Brutal Type"/>
              </a:defRPr>
            </a:lvl3pPr>
            <a:lvl4pPr>
              <a:defRPr>
                <a:solidFill>
                  <a:schemeClr val="bg1"/>
                </a:solidFill>
                <a:latin typeface="Brutal Type"/>
              </a:defRPr>
            </a:lvl4pPr>
            <a:lvl5pPr>
              <a:defRPr>
                <a:solidFill>
                  <a:schemeClr val="bg1"/>
                </a:solidFill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9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099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09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Brutal Type"/>
              </a:defRPr>
            </a:lvl1pPr>
            <a:lvl2pPr>
              <a:defRPr sz="2800">
                <a:solidFill>
                  <a:schemeClr val="bg1"/>
                </a:solidFill>
                <a:latin typeface="Brutal Type"/>
              </a:defRPr>
            </a:lvl2pPr>
            <a:lvl3pPr>
              <a:defRPr sz="2400">
                <a:solidFill>
                  <a:schemeClr val="bg1"/>
                </a:solidFill>
                <a:latin typeface="Brutal Type"/>
              </a:defRPr>
            </a:lvl3pPr>
            <a:lvl4pPr>
              <a:defRPr sz="2000">
                <a:solidFill>
                  <a:schemeClr val="bg1"/>
                </a:solidFill>
                <a:latin typeface="Brutal Type"/>
              </a:defRPr>
            </a:lvl4pPr>
            <a:lvl5pPr>
              <a:defRPr sz="2000">
                <a:solidFill>
                  <a:schemeClr val="bg1"/>
                </a:solidFill>
                <a:latin typeface="Brutal Type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Brutal Type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Brutal Type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Brutal Type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54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0E66A-4190-424B-A50F-31A1100426D7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15F40-2765-40D6-8250-E6FB7E734F7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iryoku/separable-sss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4gamer.net/games/032/G003263/20130112002/" TargetMode="External"/><Relationship Id="rId4" Type="http://schemas.openxmlformats.org/officeDocument/2006/relationships/hyperlink" Target="http://blog.stevemcauley.com/2011/12/03/energy-conserving-wrapped-diffuse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83809" y="3019284"/>
            <a:ext cx="4224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GDC | 2016</a:t>
            </a:r>
            <a:endParaRPr lang="en-US" sz="16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13694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DIGITAL </a:t>
            </a:r>
            <a:r>
              <a:rPr lang="en-US" sz="40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HUMANS</a:t>
            </a:r>
            <a:endParaRPr lang="en-US" sz="4000" b="1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9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4" r="32461"/>
          <a:stretch/>
        </p:blipFill>
        <p:spPr>
          <a:xfrm>
            <a:off x="-3" y="0"/>
            <a:ext cx="4442692" cy="68580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ctrTitle"/>
          </p:nvPr>
        </p:nvSpPr>
        <p:spPr>
          <a:xfrm>
            <a:off x="4211781" y="1076619"/>
            <a:ext cx="7915563" cy="2387600"/>
          </a:xfrm>
        </p:spPr>
        <p:txBody>
          <a:bodyPr/>
          <a:lstStyle/>
          <a:p>
            <a:r>
              <a:rPr lang="en-US" dirty="0" smtClean="0"/>
              <a:t>Look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1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Skin photo reference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nuaLight2.00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86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Skin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3219" y="1176184"/>
            <a:ext cx="107027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Geometry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, normal maps, and diffuse albedo from 3Lateral scans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Much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care taken to get correct color and intensity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Reference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photos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Always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continue to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compare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	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S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pecular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reflectance and roughness based on measurements from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literature</a:t>
            </a: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27564" y="6334340"/>
            <a:ext cx="749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[Ding et al. 2006] [Jimenez et al. 2013] [Graham et al. 2013] 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\Senua\ScreenShot0020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6"/>
          <a:stretch/>
        </p:blipFill>
        <p:spPr bwMode="auto">
          <a:xfrm>
            <a:off x="0" y="0"/>
            <a:ext cx="12191999" cy="686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Skin photo reference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13366" y="6343576"/>
            <a:ext cx="93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Render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95769" y="6343576"/>
            <a:ext cx="22756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Photo EXR in engine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7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3" r="-1" b="9023"/>
          <a:stretch/>
        </p:blipFill>
        <p:spPr bwMode="auto">
          <a:xfrm>
            <a:off x="5963138" y="1191556"/>
            <a:ext cx="6119446" cy="472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Skin details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3219" y="1176184"/>
            <a:ext cx="484905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Added </a:t>
            </a:r>
            <a:r>
              <a:rPr lang="en-US" dirty="0" err="1">
                <a:solidFill>
                  <a:schemeClr val="bg1"/>
                </a:solidFill>
                <a:latin typeface="Brutal Type"/>
              </a:rPr>
              <a:t>microdetail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 using tiling normal/roughness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maps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Cavity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map to darken specular in pores and edges of paint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cracks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GGX instead of two </a:t>
            </a:r>
            <a:r>
              <a:rPr lang="en-US" dirty="0" err="1" smtClean="0">
                <a:solidFill>
                  <a:schemeClr val="bg1"/>
                </a:solidFill>
                <a:latin typeface="Brutal Type"/>
              </a:rPr>
              <a:t>Blinn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 lobes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Softer and more natural appearance</a:t>
            </a: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Used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measured SSS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curves from literature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tuned to match photos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27564" y="6334340"/>
            <a:ext cx="749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Jimenez et al. 2013] [Graham et al. 2013] 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44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/>
              </a:rPr>
              <a:t>Screen Space Subsurface </a:t>
            </a:r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Scattering</a:t>
            </a:r>
            <a:endParaRPr lang="en-US" sz="4000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3219" y="1176184"/>
            <a:ext cx="667053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Diffuse needs to be scattered but specular should not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Need to separate diffuse and specular lighting results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Checker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board instead of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using alpha or 2xMRT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Passes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Base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GBuffer unchanged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Lighting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Checker board diffuse &amp; specular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Scatter X&amp;Y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Half resolution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Recombine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Undo checker board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Apply </a:t>
            </a:r>
            <a:r>
              <a:rPr lang="en-US" dirty="0" err="1" smtClean="0">
                <a:solidFill>
                  <a:schemeClr val="bg1"/>
                </a:solidFill>
                <a:latin typeface="Brutal Type"/>
              </a:rPr>
              <a:t>BaseColor</a:t>
            </a:r>
            <a:endParaRPr lang="en-US" dirty="0" smtClean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Apply </a:t>
            </a:r>
            <a:r>
              <a:rPr lang="en-US" dirty="0" err="1" smtClean="0">
                <a:solidFill>
                  <a:schemeClr val="bg1"/>
                </a:solidFill>
                <a:latin typeface="Brutal Type"/>
              </a:rPr>
              <a:t>BaseColor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 after scattering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Photo capture includes scattering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Crisper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69" y="2134137"/>
            <a:ext cx="2201008" cy="22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9180002" y="4462349"/>
            <a:ext cx="1430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Brutal Type"/>
              </a:rPr>
              <a:t>Checker board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27564" y="6334340"/>
            <a:ext cx="749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Jimenez et al.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2011]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82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Eye material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72101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Corneal bulge in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geometry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Tons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of controls for sizes, colors, textures, gradients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for: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Sclera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Iris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Pupil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Limbal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Wet layer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Pupil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size varied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based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on light changes and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emotion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Texture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computed which stores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height of geo to center plane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Used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to find ray hit point on the iris due to light refraction through the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cornea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9" t="24616" r="57028" b="38006"/>
          <a:stretch/>
        </p:blipFill>
        <p:spPr>
          <a:xfrm>
            <a:off x="7921329" y="290090"/>
            <a:ext cx="3364086" cy="25634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7" t="9231" r="20605" b="14758"/>
          <a:stretch/>
        </p:blipFill>
        <p:spPr>
          <a:xfrm>
            <a:off x="7921329" y="2853537"/>
            <a:ext cx="4087445" cy="2937851"/>
          </a:xfrm>
          <a:prstGeom prst="rect">
            <a:avLst/>
          </a:prstGeom>
        </p:spPr>
      </p:pic>
      <p:pic>
        <p:nvPicPr>
          <p:cNvPr id="2050" name="Picture 2" descr="https://lh5.googleusercontent.com/0pFdzfQnd-59GwBA1U9k2qF94L_Pm-r8bmGxnyD-RvqT0Tdr6m2_2fPKK2hfyj-T0E01iB9azWgcg_t5IiZ-pAPeRAueLzABvSVVvvAyD-FJJZVwJdobM9_ZRRloLAhzN0fXIs3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" t="15985" r="8117" b="23893"/>
          <a:stretch/>
        </p:blipFill>
        <p:spPr bwMode="auto">
          <a:xfrm>
            <a:off x="4623946" y="4322462"/>
            <a:ext cx="3186546" cy="171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27564" y="6334340"/>
            <a:ext cx="749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Jimenez et al. 2013]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4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Eye </a:t>
            </a:r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shading </a:t>
            </a:r>
            <a:r>
              <a:rPr lang="en-GB" sz="4000" dirty="0">
                <a:solidFill>
                  <a:schemeClr val="bg1"/>
                </a:solidFill>
                <a:latin typeface="Brutal Type" panose="02000603020000020004" pitchFamily="50" charset="0"/>
              </a:rPr>
              <a:t>model</a:t>
            </a:r>
            <a:endParaRPr lang="en-GB" sz="4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439" y="1157505"/>
            <a:ext cx="9847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Ideally use screen space SSS for sclera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Subsampled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specular would be bad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Instead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use energy conserving wrapped lambert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Caustic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on the iris is faked with a concave normal and dot(N,L) to a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Unfortunately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don't have a normal map for the iris due to limited </a:t>
            </a:r>
            <a:r>
              <a:rPr lang="en-US" dirty="0" err="1">
                <a:solidFill>
                  <a:schemeClr val="bg1"/>
                </a:solidFill>
                <a:latin typeface="Brutal Type" panose="02000603020000020004" pitchFamily="50" charset="0"/>
              </a:rPr>
              <a:t>GBuffer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space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" t="27691" b="15556"/>
          <a:stretch/>
        </p:blipFill>
        <p:spPr>
          <a:xfrm>
            <a:off x="1652942" y="2853537"/>
            <a:ext cx="8573499" cy="32102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27564" y="6334340"/>
            <a:ext cx="749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McAuley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2011] [Schulz 2014] 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97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Brutal Type" panose="02000603020000020004" pitchFamily="50" charset="0"/>
              </a:rPr>
              <a:t>Tear line</a:t>
            </a:r>
            <a:endParaRPr lang="en-GB" sz="4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439" y="1157505"/>
            <a:ext cx="9847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Translucent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Forward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shaded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Shadow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maps aren't implemented yet in forward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Screen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space ray traced shadows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Geometric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normal curvature to roughness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" t="27691" b="15556"/>
          <a:stretch/>
        </p:blipFill>
        <p:spPr>
          <a:xfrm>
            <a:off x="1652942" y="2853537"/>
            <a:ext cx="8573499" cy="32102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27564" y="6334340"/>
            <a:ext cx="749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Jimenez et al. 2013]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Kasyan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2013] [Hill 2012]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82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Animation Features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Had many necessary features in UE4 already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Skeletal animation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Parameter curve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Morph targets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Material parameter driving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Did still need to develop new features for this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004" y="851876"/>
            <a:ext cx="2819987" cy="2790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pbs.twimg.com/media/CV-JC7GXAAAI4O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452" y="3230830"/>
            <a:ext cx="4463318" cy="251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61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Brutal Type" panose="02000603020000020004" pitchFamily="50" charset="0"/>
              </a:rPr>
              <a:t>Eye shell</a:t>
            </a:r>
            <a:endParaRPr lang="en-GB" sz="4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439" y="1176154"/>
            <a:ext cx="98473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Shadowing from upper and lower lids, inner and outer corners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Perimeter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blurring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Depth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offset to avoid clipping with eye bulge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Normal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facing angle based offsetting to balance radius of perimeter blur and disconnect from eye at silhouettes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0" t="20741" r="50577" b="39943"/>
          <a:stretch/>
        </p:blipFill>
        <p:spPr>
          <a:xfrm>
            <a:off x="2017790" y="3146758"/>
            <a:ext cx="4064000" cy="26963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51" t="20741" r="13977" b="39943"/>
          <a:stretch/>
        </p:blipFill>
        <p:spPr>
          <a:xfrm>
            <a:off x="6073974" y="3146758"/>
            <a:ext cx="3978031" cy="26963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42812" y="2770762"/>
            <a:ext cx="684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Shell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70648" y="2770762"/>
            <a:ext cx="102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No </a:t>
            </a:r>
            <a:r>
              <a:rPr lang="en-US" sz="2000" dirty="0">
                <a:solidFill>
                  <a:schemeClr val="bg1"/>
                </a:solidFill>
              </a:rPr>
              <a:t>s</a:t>
            </a:r>
            <a:r>
              <a:rPr lang="en-US" sz="2000" dirty="0" smtClean="0">
                <a:solidFill>
                  <a:schemeClr val="bg1"/>
                </a:solidFill>
              </a:rPr>
              <a:t>hell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27564" y="6334340"/>
            <a:ext cx="749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Jimenez et al. 2013]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99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Brutal Type" panose="02000603020000020004" pitchFamily="50" charset="0"/>
              </a:rPr>
              <a:t>Tear duct blend</a:t>
            </a:r>
            <a:endParaRPr lang="en-GB" sz="4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1" y="1376209"/>
            <a:ext cx="54467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Dithered blend from eyeball to tear duct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Blends </a:t>
            </a:r>
            <a:r>
              <a:rPr lang="en-US" dirty="0" err="1">
                <a:solidFill>
                  <a:schemeClr val="bg1"/>
                </a:solidFill>
                <a:latin typeface="Brutal Type" panose="02000603020000020004" pitchFamily="50" charset="0"/>
              </a:rPr>
              <a:t>normals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 and colors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Helps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make inner corner redder since we use the same eye ball for left and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right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Mirroring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breaks the refraction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" r="2262" b="23342"/>
          <a:stretch/>
        </p:blipFill>
        <p:spPr>
          <a:xfrm>
            <a:off x="5246254" y="2430269"/>
            <a:ext cx="6853382" cy="356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5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Full eye setup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409048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occlusion</a:t>
            </a:r>
          </a:p>
        </p:txBody>
      </p:sp>
    </p:spTree>
    <p:extLst>
      <p:ext uri="{BB962C8B-B14F-4D97-AF65-F5344CB8AC3E}">
        <p14:creationId xmlns:p14="http://schemas.microsoft.com/office/powerpoint/2010/main" val="417399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blurring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140046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tear line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295703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tear duct blend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242886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eye shading model</a:t>
            </a:r>
          </a:p>
        </p:txBody>
      </p:sp>
    </p:spTree>
    <p:extLst>
      <p:ext uri="{BB962C8B-B14F-4D97-AF65-F5344CB8AC3E}">
        <p14:creationId xmlns:p14="http://schemas.microsoft.com/office/powerpoint/2010/main" val="13153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Full eye setup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399818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Full eye setup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364804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Streaming Live Data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solidFill>
                  <a:schemeClr val="bg1"/>
                </a:solidFill>
                <a:latin typeface="Brutal Type" panose="02000603020000020004" pitchFamily="50" charset="0"/>
              </a:rPr>
              <a:t>IKinema</a:t>
            </a:r>
            <a:r>
              <a:rPr lang="en-GB" dirty="0">
                <a:solidFill>
                  <a:schemeClr val="bg1"/>
                </a:solidFill>
                <a:latin typeface="Brutal Type" panose="02000603020000020004" pitchFamily="50" charset="0"/>
              </a:rPr>
              <a:t> node for body </a:t>
            </a: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3lateral node for facial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Animation slot for hands and pupils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961" y="2360246"/>
            <a:ext cx="5698346" cy="353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95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occlusion</a:t>
            </a:r>
          </a:p>
        </p:txBody>
      </p:sp>
    </p:spTree>
    <p:extLst>
      <p:ext uri="{BB962C8B-B14F-4D97-AF65-F5344CB8AC3E}">
        <p14:creationId xmlns:p14="http://schemas.microsoft.com/office/powerpoint/2010/main" val="156059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blurring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38647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tear line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25772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tear duct blend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136605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refraction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378367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No eye shading model</a:t>
            </a:r>
          </a:p>
        </p:txBody>
      </p:sp>
    </p:spTree>
    <p:extLst>
      <p:ext uri="{BB962C8B-B14F-4D97-AF65-F5344CB8AC3E}">
        <p14:creationId xmlns:p14="http://schemas.microsoft.com/office/powerpoint/2010/main" val="17341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01" y="0"/>
            <a:ext cx="10847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1303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Full eye setup</a:t>
            </a:r>
            <a:endParaRPr lang="en-US" sz="4000" dirty="0" smtClean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402335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Eye lashes</a:t>
            </a:r>
            <a:endParaRPr lang="en-GB" sz="4000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1" y="1376209"/>
            <a:ext cx="5446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Hair shading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Minor </a:t>
            </a: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use case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2" t="3183" r="6673" b="12378"/>
          <a:stretch/>
        </p:blipFill>
        <p:spPr>
          <a:xfrm>
            <a:off x="5024582" y="1274618"/>
            <a:ext cx="6659418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89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err="1" smtClean="0">
                <a:solidFill>
                  <a:prstClr val="white"/>
                </a:solidFill>
                <a:latin typeface="Brutal Type" panose="02000603020000020004" pitchFamily="50" charset="0"/>
              </a:rPr>
              <a:t>Senua’s</a:t>
            </a:r>
            <a:r>
              <a:rPr lang="en-GB" sz="40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 hair</a:t>
            </a:r>
            <a:endParaRPr lang="en-GB" sz="4000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280595"/>
            <a:ext cx="6160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prstClr val="white"/>
                </a:solidFill>
                <a:latin typeface="Brutal Type" panose="02000603020000020004" pitchFamily="50" charset="0"/>
              </a:rPr>
              <a:t>Senua</a:t>
            </a: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 has very </a:t>
            </a: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dirty, matted, dread lock style hair streaked with </a:t>
            </a: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lime</a:t>
            </a:r>
            <a:endParaRPr lang="en-US" dirty="0">
              <a:solidFill>
                <a:prstClr val="white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Turned </a:t>
            </a: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out the regular shading model was an acceptable approximation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9" r="31855" b="7683"/>
          <a:stretch/>
        </p:blipFill>
        <p:spPr>
          <a:xfrm>
            <a:off x="6668655" y="0"/>
            <a:ext cx="4636654" cy="683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1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06" t="2463" r="13031" b="17842"/>
          <a:stretch/>
        </p:blipFill>
        <p:spPr>
          <a:xfrm>
            <a:off x="4308765" y="1"/>
            <a:ext cx="7874000" cy="59759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Hair shading</a:t>
            </a:r>
            <a:endParaRPr lang="en-GB" sz="4000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280595"/>
            <a:ext cx="61606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Approximation of model used at </a:t>
            </a:r>
            <a:r>
              <a:rPr lang="en-US" dirty="0" err="1" smtClean="0">
                <a:solidFill>
                  <a:prstClr val="white"/>
                </a:solidFill>
                <a:latin typeface="Brutal Type" panose="02000603020000020004" pitchFamily="50" charset="0"/>
              </a:rPr>
              <a:t>Weta</a:t>
            </a:r>
            <a:endParaRPr lang="en-US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“An </a:t>
            </a: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Energy-Conserving Hair Reflectance </a:t>
            </a: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Model”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R</a:t>
            </a: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, TT, TRT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Multiple scattering hack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Absorption over light path</a:t>
            </a:r>
            <a:endParaRPr lang="en-US" dirty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2"/>
          <a:stretch/>
        </p:blipFill>
        <p:spPr>
          <a:xfrm>
            <a:off x="876572" y="2977956"/>
            <a:ext cx="3599330" cy="25823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16726" y="6195960"/>
            <a:ext cx="761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d’Eon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2011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] 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d’Eon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2011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]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Pekelis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2015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]</a:t>
            </a:r>
          </a:p>
          <a:p>
            <a:pPr algn="r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Marschner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2003]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Driancourt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2012]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44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Recompute</a:t>
            </a:r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Tangents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Previously blended morph target </a:t>
            </a:r>
            <a:r>
              <a:rPr lang="en-GB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normals</a:t>
            </a:r>
            <a:endParaRPr lang="en-GB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Not accurate with complex face 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Added option to </a:t>
            </a:r>
            <a:r>
              <a:rPr lang="en-GB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recompute</a:t>
            </a: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tangents on GPU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418" y="1156703"/>
            <a:ext cx="6308350" cy="439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71365" y="5202835"/>
            <a:ext cx="803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OFF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38597" y="5206750"/>
            <a:ext cx="777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ON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14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Hair</a:t>
            </a:r>
            <a:endParaRPr lang="en-GB" sz="4000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280595"/>
            <a:ext cx="61606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Alpha masked cards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Opaque, works with deferred shading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Temporal dithering + Temporal AA = Cheap OIT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Called Dither Opacity </a:t>
            </a:r>
            <a:r>
              <a:rPr lang="en-US" dirty="0">
                <a:solidFill>
                  <a:prstClr val="white"/>
                </a:solidFill>
                <a:latin typeface="Brutal Type" panose="02000603020000020004" pitchFamily="50" charset="0"/>
              </a:rPr>
              <a:t>M</a:t>
            </a: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ask in engine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Pixel depth offset gives volume to each card</a:t>
            </a:r>
            <a:endParaRPr lang="en-US" dirty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r="27054"/>
          <a:stretch/>
        </p:blipFill>
        <p:spPr>
          <a:xfrm>
            <a:off x="6576290" y="0"/>
            <a:ext cx="54217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1" t="5790" r="10643" b="5725"/>
          <a:stretch/>
        </p:blipFill>
        <p:spPr>
          <a:xfrm>
            <a:off x="3906983" y="0"/>
            <a:ext cx="8285018" cy="60682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Fur</a:t>
            </a:r>
            <a:endParaRPr lang="en-GB" sz="4000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280595"/>
            <a:ext cx="61791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Same card approach as Paragon hair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Dither Opacity </a:t>
            </a:r>
            <a:r>
              <a: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M</a:t>
            </a:r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ask FTW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Subsurface shading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Black </a:t>
            </a:r>
            <a:r>
              <a:rPr lang="en-US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BaseColor</a:t>
            </a:r>
            <a:r>
              <a: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. All color plugged into Subsurface color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With </a:t>
            </a:r>
            <a:r>
              <a: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some modifications could have probably used the hair shading model</a:t>
            </a:r>
          </a:p>
        </p:txBody>
      </p:sp>
    </p:spTree>
    <p:extLst>
      <p:ext uri="{BB962C8B-B14F-4D97-AF65-F5344CB8AC3E}">
        <p14:creationId xmlns:p14="http://schemas.microsoft.com/office/powerpoint/2010/main" val="382260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lh5.googleusercontent.com/jEhlNbyGh5EvPJ8A7j4mUZVqbxQVKHLWl0IIkyb3I19lvW15oWzZNlanQCLMVDB_0UWJ9dhr3m1nBnAMtODd4Pj4Fg9FJmLZFbUbrxtBa5BJ16P4tONhvz9u_h0mDNGlSS72tk5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6" r="23503"/>
          <a:stretch/>
        </p:blipFill>
        <p:spPr bwMode="auto">
          <a:xfrm>
            <a:off x="6031345" y="0"/>
            <a:ext cx="61514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Cloth shading</a:t>
            </a:r>
            <a:endParaRPr lang="en-GB" sz="4000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280595"/>
            <a:ext cx="6179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Fuzz layer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tal Type" panose="02000603020000020004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95056" y="6334340"/>
            <a:ext cx="40362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Neubelt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2013] 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75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7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References</a:t>
            </a:r>
            <a:endParaRPr lang="en-GB" sz="4000" dirty="0" smtClean="0">
              <a:solidFill>
                <a:prstClr val="white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280595"/>
            <a:ext cx="10464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[Ding et al. 2006] “Refractive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indices of human skin tissues at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eight wavelengths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and estimated dispersion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relations between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300 and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1600nm”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Jimenez et al. 2013]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“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Next-Generation Character Rendering”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[Jimenez et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al.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2011] 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3"/>
              </a:rPr>
              <a:t>https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3"/>
              </a:rPr>
              <a:t>://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3"/>
              </a:rPr>
              <a:t>github.com/iryoku/separable-sss</a:t>
            </a:r>
            <a:endParaRPr lang="en-US" sz="14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[Graham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et al. 2013] “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Measurement-Based Synthesis of Facial 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Microgeometry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McAuley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2011]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4"/>
              </a:rPr>
              <a:t>http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4"/>
              </a:rPr>
              <a:t>://blog.stevemcauley.com/2011/12/03/energy-conserving-wrapped-diffuse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4"/>
              </a:rPr>
              <a:t>/</a:t>
            </a:r>
            <a:endParaRPr lang="en-US" sz="14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Schulz 2014] “Moving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to the Next Generation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- The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Rendering Technology of 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Ryse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[Hill 2012] “Rock-Solid Shading: Image Stability Without Sacrificing Detail”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Kasyan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2013] “Playing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with Real-Time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Shadows”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[</a:t>
            </a:r>
            <a:r>
              <a:rPr lang="en-US" sz="1400" dirty="0" err="1" smtClean="0">
                <a:solidFill>
                  <a:prstClr val="white"/>
                </a:solidFill>
                <a:latin typeface="Brutal Type" panose="02000603020000020004" pitchFamily="50" charset="0"/>
              </a:rPr>
              <a:t>d’Eon</a:t>
            </a:r>
            <a:r>
              <a:rPr lang="en-US" sz="14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 et al. 2011] “An </a:t>
            </a:r>
            <a:r>
              <a:rPr lang="en-US" sz="1400" dirty="0">
                <a:solidFill>
                  <a:prstClr val="white"/>
                </a:solidFill>
                <a:latin typeface="Brutal Type" panose="02000603020000020004" pitchFamily="50" charset="0"/>
              </a:rPr>
              <a:t>Energy-Conserving Hair Reflectance </a:t>
            </a:r>
            <a:r>
              <a:rPr lang="en-US" sz="1400" dirty="0" smtClean="0">
                <a:solidFill>
                  <a:prstClr val="white"/>
                </a:solidFill>
                <a:latin typeface="Brutal Type" panose="02000603020000020004" pitchFamily="50" charset="0"/>
              </a:rPr>
              <a:t>Model”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d’Eon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2014]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“A Fiber Scattering Model With Non-Separable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Lobes”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Pekelis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et al. 2015] “A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Data-Driven Light Scattering Model for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Hair”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Marschner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2003] “Light Scattering from Human Hair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Fibers”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Driancourt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2012]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“Agni's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Philosophy”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5"/>
              </a:rPr>
              <a:t>http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5"/>
              </a:rPr>
              <a:t>://www.4gamer.net/games/032/G003263/20130112002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  <a:hlinkClick r:id="rId5"/>
              </a:rPr>
              <a:t>/</a:t>
            </a:r>
            <a:endParaRPr lang="en-US" sz="14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[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Neubelt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 et al. 2013] 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“Crafting a Next-Gen Material Pipeline for The Order: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 panose="02000603020000020004" pitchFamily="50" charset="0"/>
              </a:rPr>
              <a:t>1886”</a:t>
            </a:r>
            <a:endParaRPr 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87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Hair Physics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Used new </a:t>
            </a:r>
            <a:r>
              <a:rPr lang="en-GB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AnimDynamics</a:t>
            </a: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feature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Developed for Paragon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8 chains, </a:t>
            </a:r>
            <a:r>
              <a:rPr lang="en-GB" dirty="0">
                <a:solidFill>
                  <a:schemeClr val="bg1"/>
                </a:solidFill>
                <a:latin typeface="Brutal Type" panose="02000603020000020004" pitchFamily="50" charset="0"/>
              </a:rPr>
              <a:t>22 rigid bodies in </a:t>
            </a: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total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575" y="1126417"/>
            <a:ext cx="4175167" cy="467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61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Neck Correctives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Needed 3 corrective shapes when turning and looking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Added new ‘Twist Corrective’ node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Measure bone rotation in frame of another bone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2" name="AutoShape 2" descr="Captu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Capture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7" descr="Displaying image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530" y="2352035"/>
            <a:ext cx="6628487" cy="3493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349609"/>
            <a:ext cx="4657725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87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Bone Driven Curve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New option on Bone Drive Controller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Drives a curve parameter based on joint angle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Used to for ‘creases’ morph target when bending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997" y="2321168"/>
            <a:ext cx="6027382" cy="360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91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‘Live Reframing’ Camera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Live performance but </a:t>
            </a: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animated camera, won’t always match!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Wrote ‘smart camera’ to track live head position 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873" y="2633785"/>
            <a:ext cx="6038827" cy="2980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0" y="2633785"/>
            <a:ext cx="5851322" cy="297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75642" y="5272868"/>
            <a:ext cx="21463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</a:rPr>
              <a:t>Without Live Reframing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70919" y="5269229"/>
            <a:ext cx="1861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</a:rPr>
              <a:t>With Live Reframing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80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‘Live Reframing’ Camera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8557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Final shot has very tight framing and depth-of-field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Additional option to ‘lock’ camera transform relative to head bone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320" y="2172677"/>
            <a:ext cx="4361627" cy="375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14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16755</TotalTime>
  <Words>1154</Words>
  <Application>Microsoft Office PowerPoint</Application>
  <PresentationFormat>Widescreen</PresentationFormat>
  <Paragraphs>229</Paragraphs>
  <Slides>43</Slides>
  <Notes>42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Brutal Type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Look development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Kayser</dc:creator>
  <cp:lastModifiedBy>Brian Karis</cp:lastModifiedBy>
  <cp:revision>75</cp:revision>
  <dcterms:created xsi:type="dcterms:W3CDTF">2016-02-26T21:36:59Z</dcterms:created>
  <dcterms:modified xsi:type="dcterms:W3CDTF">2016-03-22T00:16:21Z</dcterms:modified>
</cp:coreProperties>
</file>