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94" r:id="rId2"/>
    <p:sldId id="314" r:id="rId3"/>
    <p:sldId id="315" r:id="rId4"/>
    <p:sldId id="316" r:id="rId5"/>
    <p:sldId id="319" r:id="rId6"/>
    <p:sldId id="260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21" r:id="rId19"/>
    <p:sldId id="320" r:id="rId20"/>
    <p:sldId id="300" r:id="rId21"/>
    <p:sldId id="279" r:id="rId22"/>
    <p:sldId id="287" r:id="rId23"/>
    <p:sldId id="289" r:id="rId24"/>
    <p:sldId id="297" r:id="rId25"/>
    <p:sldId id="298" r:id="rId26"/>
    <p:sldId id="293" r:id="rId27"/>
    <p:sldId id="288" r:id="rId28"/>
    <p:sldId id="280" r:id="rId29"/>
    <p:sldId id="264" r:id="rId30"/>
    <p:sldId id="281" r:id="rId31"/>
    <p:sldId id="284" r:id="rId32"/>
    <p:sldId id="282" r:id="rId33"/>
    <p:sldId id="295" r:id="rId34"/>
    <p:sldId id="291" r:id="rId35"/>
    <p:sldId id="262" r:id="rId36"/>
    <p:sldId id="317" r:id="rId37"/>
    <p:sldId id="299" r:id="rId38"/>
    <p:sldId id="322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BC22"/>
    <a:srgbClr val="012EED"/>
    <a:srgbClr val="F81D06"/>
    <a:srgbClr val="FA412E"/>
    <a:srgbClr val="E24A46"/>
    <a:srgbClr val="EC5656"/>
    <a:srgbClr val="5D6FF5"/>
    <a:srgbClr val="7F61FF"/>
    <a:srgbClr val="11FF3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5" autoAdjust="0"/>
    <p:restoredTop sz="70975" autoAdjust="0"/>
  </p:normalViewPr>
  <p:slideViewPr>
    <p:cSldViewPr snapToGrid="0">
      <p:cViewPr>
        <p:scale>
          <a:sx n="75" d="100"/>
          <a:sy n="75" d="100"/>
        </p:scale>
        <p:origin x="282" y="-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8E92D-47CE-48D7-B320-B3810DC6B44E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AFC05-18F5-4328-B622-8BA010D09B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36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B2E48-0686-48B1-9C68-2BB561F87AA6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91AA1-6F2E-4032-A5BC-DBBBCC5040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92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"Paragon” - the MOBA from Epic Games - is approaching Early Access.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we share our choices and what problems we had to tackle to run the AAA game in a frame rate budget of 60Hz on PlayStation4 and PC.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made many improvements to Unreal Engine that helped CPU and GPU performance.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target audience is technical game developers who want to learn from our experience.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9495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Added vectorized Equals and </a:t>
            </a:r>
            <a:r>
              <a:rPr lang="en-GB" dirty="0" err="1" smtClean="0"/>
              <a:t>IsNearlyZero</a:t>
            </a:r>
            <a:r>
              <a:rPr lang="en-GB" dirty="0" smtClean="0"/>
              <a:t>, ~2-3</a:t>
            </a:r>
            <a:r>
              <a:rPr lang="en-GB" baseline="0" dirty="0" smtClean="0"/>
              <a:t>x faster</a:t>
            </a:r>
          </a:p>
          <a:p>
            <a:endParaRPr lang="en-GB" baseline="0" dirty="0" smtClean="0"/>
          </a:p>
          <a:p>
            <a:r>
              <a:rPr lang="en-GB" baseline="0" dirty="0" smtClean="0"/>
              <a:t>Table -&gt; Before/After changes with 50 visible characters walking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73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Manual Ticks -&gt; Pulled all character movement ticks together, removed from task graph (saved us 0.3ms on PS4)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6830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Platform independent command lists can be disable with “</a:t>
            </a:r>
            <a:r>
              <a:rPr lang="en-US" sz="1200" dirty="0" err="1" smtClean="0">
                <a:solidFill>
                  <a:srgbClr val="FF8844"/>
                </a:solidFill>
                <a:latin typeface="Lucida Console"/>
              </a:rPr>
              <a:t>r.RHICmdBypass</a:t>
            </a:r>
            <a:r>
              <a:rPr lang="en-US" sz="1200" dirty="0" smtClean="0">
                <a:solidFill>
                  <a:srgbClr val="FF8844"/>
                </a:solidFill>
                <a:latin typeface="Lucida Console"/>
              </a:rPr>
              <a:t> 0”.</a:t>
            </a:r>
            <a:r>
              <a:rPr lang="en-US" sz="1200" baseline="0" dirty="0" smtClean="0">
                <a:solidFill>
                  <a:srgbClr val="FF8844"/>
                </a:solidFill>
                <a:latin typeface="Lucida Console"/>
              </a:rPr>
              <a:t> 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Parallel command list generation could be done on all</a:t>
            </a:r>
            <a:r>
              <a:rPr lang="en-US" sz="1200" baseline="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RHI.</a:t>
            </a:r>
          </a:p>
          <a:p>
            <a:endParaRPr lang="en-US" sz="1200" baseline="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r>
              <a:rPr lang="en-US" sz="1200" dirty="0" err="1" smtClean="0">
                <a:solidFill>
                  <a:srgbClr val="FFC000"/>
                </a:solidFill>
              </a:rPr>
              <a:t>ToggleRHIThread</a:t>
            </a:r>
            <a:r>
              <a:rPr lang="en-US" sz="1200" dirty="0" smtClean="0">
                <a:solidFill>
                  <a:srgbClr val="FFC000"/>
                </a:solidFill>
              </a:rPr>
              <a:t> to do transl. on RT</a:t>
            </a:r>
          </a:p>
          <a:p>
            <a:endParaRPr lang="en-US" sz="1200" dirty="0" smtClean="0">
              <a:solidFill>
                <a:srgbClr val="FFC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62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Animation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– Better multithreading, free up game thread, optimized update 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Significance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– New engine system to make quality decisions based on importance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Movement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– Improved tick speed, reduced network ticks, more interpolation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Char. Physics 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– New </a:t>
            </a:r>
            <a:r>
              <a:rPr lang="en-US" sz="12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anim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physics solver, super fast and easy to set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Clothing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– Reduce redundancies, lower level integration, ~10-15x faster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Scene Graph 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– Faster overlaps, fewer </a:t>
            </a:r>
            <a:r>
              <a:rPr lang="en-US" sz="12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quat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conversions, faster allocation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Actor Tick 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– Constant monitoring, used manual ticking, reduced dependency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Particles 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– Improved </a:t>
            </a:r>
            <a:r>
              <a:rPr lang="en-US" sz="12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init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, auto attach/detach, on demand spawning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Parallizing</a:t>
            </a:r>
            <a:r>
              <a:rPr lang="en-US" sz="1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the Renderer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413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Topics are </a:t>
            </a:r>
            <a:r>
              <a:rPr lang="en-US" dirty="0" err="1" smtClean="0"/>
              <a:t>roughtly</a:t>
            </a:r>
            <a:r>
              <a:rPr lang="en-US" dirty="0" smtClean="0"/>
              <a:t> ordered by the render order in the frame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570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/>
            <a:r>
              <a:rPr lang="en-US" dirty="0">
                <a:latin typeface="Brutal Type"/>
              </a:rPr>
              <a:t>to visualize abilities on individual </a:t>
            </a:r>
            <a:r>
              <a:rPr lang="en-US" dirty="0" smtClean="0">
                <a:latin typeface="Brutal Type"/>
              </a:rPr>
              <a:t>characters: </a:t>
            </a:r>
          </a:p>
          <a:p>
            <a:pPr marL="0" lvl="1"/>
            <a:r>
              <a:rPr lang="en-US" dirty="0" smtClean="0">
                <a:latin typeface="Brutal Type"/>
              </a:rPr>
              <a:t>Alternatives: </a:t>
            </a:r>
          </a:p>
          <a:p>
            <a:pPr marL="0" lvl="1"/>
            <a:r>
              <a:rPr lang="en-US" dirty="0">
                <a:latin typeface="Brutal Type"/>
              </a:rPr>
              <a:t> </a:t>
            </a:r>
            <a:r>
              <a:rPr lang="en-US" dirty="0" smtClean="0">
                <a:latin typeface="Brutal Type"/>
              </a:rPr>
              <a:t>- re-rendering of the high poly character (costly)</a:t>
            </a:r>
          </a:p>
          <a:p>
            <a:pPr marL="0" lvl="1"/>
            <a:r>
              <a:rPr lang="en-US" dirty="0" smtClean="0">
                <a:latin typeface="Brutal Type"/>
              </a:rPr>
              <a:t> - material (</a:t>
            </a:r>
            <a:r>
              <a:rPr lang="en-US" dirty="0" err="1" smtClean="0">
                <a:latin typeface="Brutal Type"/>
              </a:rPr>
              <a:t>shader</a:t>
            </a:r>
            <a:r>
              <a:rPr lang="en-US" dirty="0" smtClean="0">
                <a:latin typeface="Brutal Type"/>
              </a:rPr>
              <a:t> permutations, inefficient, not scalable to many abilities)</a:t>
            </a:r>
            <a:endParaRPr lang="en-US" dirty="0">
              <a:latin typeface="Brutal Type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55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vertex processing on AMD can be slow:</a:t>
            </a:r>
          </a:p>
          <a:p>
            <a:endParaRPr lang="en-US" dirty="0" smtClean="0"/>
          </a:p>
          <a:p>
            <a:r>
              <a:rPr lang="en-US" dirty="0" smtClean="0"/>
              <a:t>GCN </a:t>
            </a:r>
            <a:r>
              <a:rPr lang="en-US" dirty="0"/>
              <a:t>Performance Tip 5: Limit Vertex and Domain </a:t>
            </a:r>
            <a:r>
              <a:rPr lang="en-US" dirty="0" err="1"/>
              <a:t>Shader</a:t>
            </a:r>
            <a:r>
              <a:rPr lang="en-US" dirty="0"/>
              <a:t> output size to 4 float4/int4 attributes for best performance. Notes: Outputs larger than 4 float4/int4 have increased parameter cache storage requirements which reduce wave occupancy (the number of </a:t>
            </a:r>
            <a:r>
              <a:rPr lang="en-US" dirty="0" err="1"/>
              <a:t>wavefronts</a:t>
            </a:r>
            <a:r>
              <a:rPr lang="en-US" dirty="0"/>
              <a:t> “in flight”) and may therefore impact performance. As an added bonus using fewer DS outputs will reduce PS interpolation cost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On Skeletal mesh LOD:</a:t>
            </a:r>
            <a:endParaRPr lang="en-US" dirty="0"/>
          </a:p>
          <a:p>
            <a:r>
              <a:rPr lang="en-US" b="1" u="sng" dirty="0"/>
              <a:t>Proto LOD's</a:t>
            </a:r>
            <a:r>
              <a:rPr lang="en-US" dirty="0"/>
              <a:t> </a:t>
            </a:r>
          </a:p>
          <a:p>
            <a:r>
              <a:rPr lang="en-US" dirty="0"/>
              <a:t>initially created in engine using </a:t>
            </a:r>
            <a:r>
              <a:rPr lang="en-US" dirty="0" err="1"/>
              <a:t>SimplyGon</a:t>
            </a:r>
            <a:r>
              <a:rPr lang="en-US" dirty="0"/>
              <a:t> for quick testing/gameplay</a:t>
            </a:r>
          </a:p>
          <a:p>
            <a:r>
              <a:rPr lang="en-US" b="1" u="sng" dirty="0" smtClean="0"/>
              <a:t>Final </a:t>
            </a:r>
            <a:r>
              <a:rPr lang="en-US" b="1" u="sng" dirty="0"/>
              <a:t>LOD's</a:t>
            </a:r>
            <a:endParaRPr lang="en-US" dirty="0"/>
          </a:p>
          <a:p>
            <a:r>
              <a:rPr lang="en-US" dirty="0"/>
              <a:t>LOD0 - created by the original character artist who creates the high poly version</a:t>
            </a:r>
          </a:p>
          <a:p>
            <a:r>
              <a:rPr lang="en-US" dirty="0"/>
              <a:t>LOD1 - reduced by hand modelling in 3ds Max 100%</a:t>
            </a:r>
          </a:p>
          <a:p>
            <a:r>
              <a:rPr lang="en-US" dirty="0"/>
              <a:t>LOD2 - reduced by hand modelling in 3ds Max 80/90%, rigid objects can sometimes be reduced using Pro Optimizer modifier</a:t>
            </a:r>
          </a:p>
          <a:p>
            <a:r>
              <a:rPr lang="en-US" dirty="0"/>
              <a:t>LOD3 - reduced by using Pro Optimizer modifier primarily, hand modeling about 20% to ensure loops are in ideal areas for deformation</a:t>
            </a:r>
          </a:p>
          <a:p>
            <a:r>
              <a:rPr lang="en-US" dirty="0"/>
              <a:t>LOD4 - reduced by using Pro Optimizer modifier primarily, hand modeling about 10% to ensure loops are in ideal areas for deformation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20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latin typeface="Brutal Type" pitchFamily="50" charset="0"/>
              </a:rPr>
              <a:t>Indirect shadowing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>
                <a:latin typeface="Brutal Type" pitchFamily="50" charset="0"/>
              </a:rPr>
              <a:t>Direction and softness from the Volume Lighting Samples</a:t>
            </a:r>
            <a:br>
              <a:rPr lang="en-US" dirty="0">
                <a:latin typeface="Brutal Type" pitchFamily="50" charset="0"/>
              </a:rPr>
            </a:br>
            <a:r>
              <a:rPr lang="en-US" dirty="0">
                <a:latin typeface="Brutal Type" pitchFamily="50" charset="0"/>
              </a:rPr>
              <a:t>placed and computed by </a:t>
            </a:r>
            <a:r>
              <a:rPr lang="en-US" dirty="0" smtClean="0">
                <a:latin typeface="Brutal Type" pitchFamily="50" charset="0"/>
              </a:rPr>
              <a:t>Lightmass</a:t>
            </a:r>
          </a:p>
          <a:p>
            <a:pPr lvl="1" fontAlgn="base"/>
            <a:endParaRPr lang="en-US" dirty="0" smtClean="0">
              <a:latin typeface="Brutal Type" pitchFamily="50" charset="0"/>
            </a:endParaRPr>
          </a:p>
          <a:p>
            <a:pPr lvl="1" fontAlgn="base"/>
            <a:endParaRPr lang="en-US" dirty="0">
              <a:latin typeface="Brutal Type" pitchFamily="50" charset="0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dirty="0" smtClean="0">
                <a:latin typeface="Brutal Type" pitchFamily="50" charset="0"/>
              </a:rPr>
              <a:t>Cheap </a:t>
            </a:r>
            <a:r>
              <a:rPr lang="en-US" dirty="0">
                <a:latin typeface="Brutal Type" pitchFamily="50" charset="0"/>
              </a:rPr>
              <a:t>single sample </a:t>
            </a:r>
            <a:r>
              <a:rPr lang="en-US" dirty="0" err="1">
                <a:latin typeface="Brutal Type" pitchFamily="50" charset="0"/>
              </a:rPr>
              <a:t>preshadows</a:t>
            </a:r>
            <a:endParaRPr lang="en-US" dirty="0">
              <a:latin typeface="Brutal Type" pitchFamily="50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latin typeface="Brutal Type" pitchFamily="50" charset="0"/>
              </a:rPr>
              <a:t>Something similar in UE3 was called</a:t>
            </a:r>
            <a:br>
              <a:rPr lang="en-US" dirty="0" smtClean="0">
                <a:latin typeface="Brutal Type" pitchFamily="50" charset="0"/>
              </a:rPr>
            </a:br>
            <a:r>
              <a:rPr lang="en-US" dirty="0" smtClean="0">
                <a:latin typeface="Brutal Type" pitchFamily="50" charset="0"/>
              </a:rPr>
              <a:t>“Boolean </a:t>
            </a:r>
            <a:r>
              <a:rPr lang="en-US" dirty="0">
                <a:latin typeface="Brutal Type" pitchFamily="50" charset="0"/>
              </a:rPr>
              <a:t>Environment </a:t>
            </a:r>
            <a:r>
              <a:rPr lang="en-US" dirty="0" smtClean="0">
                <a:latin typeface="Brutal Type" pitchFamily="50" charset="0"/>
              </a:rPr>
              <a:t>Shadowing”</a:t>
            </a:r>
            <a:endParaRPr lang="en-US" dirty="0">
              <a:latin typeface="Brutal Type" pitchFamily="50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dirty="0">
              <a:latin typeface="Brutal Type" pitchFamily="50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186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Slightly less sharp and less correct Fresnel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For Poster videos (later), not for game play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00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Brutal Type" panose="02000603020000020004" pitchFamily="50" charset="0"/>
              </a:rPr>
              <a:t>from 6 samples LDR: directional blur with </a:t>
            </a:r>
            <a:r>
              <a:rPr lang="en-US" dirty="0" err="1" smtClean="0">
                <a:latin typeface="Brutal Type" panose="02000603020000020004" pitchFamily="50" charset="0"/>
              </a:rPr>
              <a:t>unsharp</a:t>
            </a:r>
            <a:r>
              <a:rPr lang="en-US" dirty="0" smtClean="0">
                <a:latin typeface="Brutal Type" panose="02000603020000020004" pitchFamily="50" charset="0"/>
              </a:rPr>
              <a:t> masked, lower spec option is 4 bilinear samples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983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PlayStation 4</a:t>
            </a:r>
          </a:p>
          <a:p>
            <a:r>
              <a:rPr lang="en-US" dirty="0"/>
              <a:t>CPU 2 Quad cores 1.6GHz</a:t>
            </a:r>
          </a:p>
          <a:p>
            <a:r>
              <a:rPr lang="en-US" dirty="0"/>
              <a:t>GPU (APU) 800Mhz</a:t>
            </a:r>
            <a:br>
              <a:rPr lang="en-US" dirty="0"/>
            </a:br>
            <a:r>
              <a:rPr lang="en-US" dirty="0"/>
              <a:t>1.843TFlop/s 26.6 </a:t>
            </a:r>
            <a:r>
              <a:rPr lang="en-US" dirty="0" err="1"/>
              <a:t>GPixel</a:t>
            </a:r>
            <a:r>
              <a:rPr lang="en-US" dirty="0"/>
              <a:t>/s fill 57.6 </a:t>
            </a:r>
            <a:r>
              <a:rPr lang="en-US" dirty="0" err="1"/>
              <a:t>GTexel</a:t>
            </a:r>
            <a:r>
              <a:rPr lang="en-US" dirty="0"/>
              <a:t>/s</a:t>
            </a:r>
          </a:p>
          <a:p>
            <a:r>
              <a:rPr lang="en-US" dirty="0"/>
              <a:t>Memory: 8GB, 178GB/s, usable:</a:t>
            </a:r>
          </a:p>
          <a:p>
            <a:r>
              <a:rPr lang="en-US" dirty="0"/>
              <a:t>HD 0.5..1GB .. MB/s</a:t>
            </a:r>
          </a:p>
          <a:p>
            <a:r>
              <a:rPr lang="en-US" dirty="0"/>
              <a:t>Profile on PC with AMD …. 1080 Is about same </a:t>
            </a:r>
            <a:r>
              <a:rPr lang="en-US" dirty="0" err="1"/>
              <a:t>perf</a:t>
            </a:r>
            <a:r>
              <a:rPr lang="en-US" dirty="0"/>
              <a:t> as 900p on PS4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 maximum for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minions is 300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82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9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47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Fast Path</a:t>
            </a:r>
            <a:r>
              <a:rPr lang="en-GB" baseline="0" dirty="0" smtClean="0"/>
              <a:t> – Removed VM calls for variable access nodes. We instead build copy records for each direct variable getter node, ends up being a </a:t>
            </a:r>
            <a:r>
              <a:rPr lang="en-GB" baseline="0" dirty="0" err="1" smtClean="0"/>
              <a:t>memcpy</a:t>
            </a:r>
            <a:r>
              <a:rPr lang="en-GB" baseline="0" dirty="0" smtClean="0"/>
              <a:t>. Added a specialisation for Boolean negation.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Still doing the work for update, just freeing up game thread.</a:t>
            </a:r>
          </a:p>
          <a:p>
            <a:endParaRPr lang="en-GB" dirty="0" smtClean="0"/>
          </a:p>
          <a:p>
            <a:r>
              <a:rPr lang="en-GB" dirty="0" smtClean="0"/>
              <a:t>General</a:t>
            </a:r>
            <a:r>
              <a:rPr lang="en-GB" baseline="0" dirty="0" smtClean="0"/>
              <a:t> improvements across the board, not doing same amount of work as 4.10 (component blending, allocation etc.)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868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Allocation changes have</a:t>
            </a:r>
            <a:r>
              <a:rPr lang="en-GB" baseline="0" dirty="0" smtClean="0"/>
              <a:t> big effect for blending (especially </a:t>
            </a:r>
            <a:r>
              <a:rPr lang="en-GB" baseline="0" dirty="0" err="1" smtClean="0"/>
              <a:t>skel</a:t>
            </a:r>
            <a:r>
              <a:rPr lang="en-GB" baseline="0" dirty="0" smtClean="0"/>
              <a:t> controls as they do a lot of conversions).</a:t>
            </a:r>
          </a:p>
          <a:p>
            <a:endParaRPr lang="en-GB" baseline="0" dirty="0" smtClean="0"/>
          </a:p>
          <a:p>
            <a:r>
              <a:rPr lang="en-GB" baseline="0" dirty="0" err="1" smtClean="0"/>
              <a:t>Hundereds</a:t>
            </a:r>
            <a:r>
              <a:rPr lang="en-GB" baseline="0" dirty="0" smtClean="0"/>
              <a:t> of minions isn’t unreasonable – 6/7 minions per wave on 3 lanes, can easily have a few waves from each converging on the core.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79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Huge</a:t>
            </a:r>
            <a:r>
              <a:rPr lang="en-GB" baseline="0" dirty="0" smtClean="0"/>
              <a:t> gain from </a:t>
            </a:r>
            <a:r>
              <a:rPr lang="en-GB" baseline="0" dirty="0" err="1" smtClean="0"/>
              <a:t>nativization</a:t>
            </a:r>
            <a:r>
              <a:rPr lang="en-GB" baseline="0" dirty="0" smtClean="0"/>
              <a:t>, but we still skip a bunch of work due to multithreading changes (the big STA… pile and bars before are the update step that we moved)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76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10 heroes</a:t>
            </a:r>
            <a:r>
              <a:rPr lang="en-GB" baseline="0" dirty="0" smtClean="0"/>
              <a:t> &amp; 30+ minions can easily be all in the same place – normal LODs aren’t going to help there.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17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Nav</a:t>
            </a:r>
            <a:r>
              <a:rPr lang="en-GB" dirty="0" smtClean="0"/>
              <a:t> mesh pretty low resolution, cheaper height and collision checks on server.</a:t>
            </a:r>
          </a:p>
          <a:p>
            <a:endParaRPr lang="en-GB" dirty="0" smtClean="0"/>
          </a:p>
          <a:p>
            <a:r>
              <a:rPr lang="en-GB" dirty="0" smtClean="0"/>
              <a:t>Lowering the update rate by network LOD pushes</a:t>
            </a:r>
            <a:r>
              <a:rPr lang="en-GB" baseline="0" dirty="0" smtClean="0"/>
              <a:t> fewer transforms , much cheaper to just interp.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Disabled collisions separated between heroes / minions</a:t>
            </a:r>
            <a:r>
              <a:rPr lang="en-GB" baseline="0" dirty="0" smtClean="0"/>
              <a:t> (want to keep doing heroes if possible)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10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Forward Euler integration</a:t>
            </a:r>
            <a:r>
              <a:rPr lang="en-GB" baseline="0" dirty="0" smtClean="0"/>
              <a:t> for position/velocity updates, RK4 approx. for orientation (maintains unstable spin better).</a:t>
            </a:r>
          </a:p>
          <a:p>
            <a:endParaRPr lang="en-GB" baseline="0" dirty="0" smtClean="0"/>
          </a:p>
          <a:p>
            <a:r>
              <a:rPr lang="en-GB" baseline="0" dirty="0" smtClean="0"/>
              <a:t>Has adaptive </a:t>
            </a:r>
            <a:r>
              <a:rPr lang="en-GB" baseline="0" dirty="0" err="1" smtClean="0"/>
              <a:t>substepping</a:t>
            </a:r>
            <a:r>
              <a:rPr lang="en-GB" baseline="0" dirty="0" smtClean="0"/>
              <a:t> for super complicated scenes.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Simulation is very configurable, down to number of iterations pre/post update per-constraint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34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Redundant</a:t>
            </a:r>
            <a:r>
              <a:rPr lang="en-GB" baseline="0" dirty="0" smtClean="0"/>
              <a:t> processing -&gt; CPU skinning (twice) and render data preparation. We never use the render functionality in APEX so it was completely </a:t>
            </a:r>
            <a:r>
              <a:rPr lang="en-GB" baseline="0" dirty="0" err="1" smtClean="0"/>
              <a:t>uneccesary</a:t>
            </a:r>
            <a:r>
              <a:rPr lang="en-GB" baseline="0" dirty="0" smtClean="0"/>
              <a:t>.</a:t>
            </a:r>
          </a:p>
          <a:p>
            <a:endParaRPr lang="en-GB" baseline="0" dirty="0" smtClean="0"/>
          </a:p>
          <a:p>
            <a:r>
              <a:rPr lang="en-GB" baseline="0" dirty="0" smtClean="0"/>
              <a:t>Due to all the changes and speed ups in cloth, the tick groups are simpler and there’s less waiting on cloth.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91AA1-6F2E-4032-A5BC-DBBBCC5040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97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Brutal Typ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Brutal Typ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5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  <a:lvl2pPr>
              <a:defRPr>
                <a:latin typeface="Brutal Type"/>
              </a:defRPr>
            </a:lvl2pPr>
            <a:lvl3pPr>
              <a:defRPr>
                <a:latin typeface="Brutal Type"/>
              </a:defRPr>
            </a:lvl3pPr>
            <a:lvl4pPr>
              <a:defRPr>
                <a:latin typeface="Brutal Type"/>
              </a:defRPr>
            </a:lvl4pPr>
            <a:lvl5pPr>
              <a:defRPr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36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Brutal Type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47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rutal Type"/>
              </a:defRPr>
            </a:lvl1pPr>
            <a:lvl2pPr>
              <a:defRPr>
                <a:latin typeface="Brutal Type"/>
              </a:defRPr>
            </a:lvl2pPr>
            <a:lvl3pPr>
              <a:defRPr>
                <a:latin typeface="Brutal Type"/>
              </a:defRPr>
            </a:lvl3pPr>
            <a:lvl4pPr>
              <a:defRPr>
                <a:latin typeface="Brutal Type"/>
              </a:defRPr>
            </a:lvl4pPr>
            <a:lvl5pPr>
              <a:defRPr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rutal Type"/>
              </a:defRPr>
            </a:lvl1pPr>
            <a:lvl2pPr>
              <a:defRPr>
                <a:latin typeface="Brutal Type"/>
              </a:defRPr>
            </a:lvl2pPr>
            <a:lvl3pPr>
              <a:defRPr>
                <a:latin typeface="Brutal Type"/>
              </a:defRPr>
            </a:lvl3pPr>
            <a:lvl4pPr>
              <a:defRPr>
                <a:latin typeface="Brutal Type"/>
              </a:defRPr>
            </a:lvl4pPr>
            <a:lvl5pPr>
              <a:defRPr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0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Brutal Typ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Brutal Type"/>
              </a:defRPr>
            </a:lvl1pPr>
            <a:lvl2pPr>
              <a:defRPr>
                <a:latin typeface="Brutal Type"/>
              </a:defRPr>
            </a:lvl2pPr>
            <a:lvl3pPr>
              <a:defRPr>
                <a:latin typeface="Brutal Type"/>
              </a:defRPr>
            </a:lvl3pPr>
            <a:lvl4pPr>
              <a:defRPr>
                <a:latin typeface="Brutal Type"/>
              </a:defRPr>
            </a:lvl4pPr>
            <a:lvl5pPr>
              <a:defRPr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Brutal Typ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Brutal Type"/>
              </a:defRPr>
            </a:lvl1pPr>
            <a:lvl2pPr>
              <a:defRPr>
                <a:latin typeface="Brutal Type"/>
              </a:defRPr>
            </a:lvl2pPr>
            <a:lvl3pPr>
              <a:defRPr>
                <a:latin typeface="Brutal Type"/>
              </a:defRPr>
            </a:lvl3pPr>
            <a:lvl4pPr>
              <a:defRPr>
                <a:latin typeface="Brutal Type"/>
              </a:defRPr>
            </a:lvl4pPr>
            <a:lvl5pPr>
              <a:defRPr>
                <a:latin typeface="Brutal Typ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09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09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Brutal Type"/>
              </a:defRPr>
            </a:lvl1pPr>
            <a:lvl2pPr>
              <a:defRPr sz="2800">
                <a:latin typeface="Brutal Type"/>
              </a:defRPr>
            </a:lvl2pPr>
            <a:lvl3pPr>
              <a:defRPr sz="2400">
                <a:latin typeface="Brutal Type"/>
              </a:defRPr>
            </a:lvl3pPr>
            <a:lvl4pPr>
              <a:defRPr sz="2000">
                <a:latin typeface="Brutal Type"/>
              </a:defRPr>
            </a:lvl4pPr>
            <a:lvl5pPr>
              <a:defRPr sz="2000">
                <a:latin typeface="Brutal Type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rutal Type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Brutal Type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Brutal Type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rutal Type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rutal Type"/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54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380E66A-4190-424B-A50F-31A1100426D7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A015F40-2765-40D6-8250-E6FB7E734F7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143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hyperlink" Target="http://www.iryoku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l.ict.usc.edu/Research/DigitalEmily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4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83809" y="2542569"/>
            <a:ext cx="4224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GDC | 2016</a:t>
            </a:r>
            <a:endParaRPr lang="en-US" sz="16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34146" y="3590070"/>
            <a:ext cx="61237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Building Paragon in UE4</a:t>
            </a:r>
            <a:endParaRPr lang="en-US" sz="4000" b="1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5" t="19997" r="24255" b="57335"/>
          <a:stretch/>
        </p:blipFill>
        <p:spPr>
          <a:xfrm>
            <a:off x="3004987" y="890006"/>
            <a:ext cx="6217920" cy="15544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379572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Brutal Type" panose="02000603020000020004" pitchFamily="50" charset="0"/>
              </a:rPr>
              <a:t>Developing “Paragon” - the MOBA from Epic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Brutal Type" panose="02000603020000020004" pitchFamily="50" charset="0"/>
              </a:rPr>
              <a:t>Games.</a:t>
            </a:r>
            <a:endParaRPr lang="en-US" dirty="0" smtClean="0">
              <a:solidFill>
                <a:schemeClr val="bg2">
                  <a:lumMod val="90000"/>
                </a:schemeClr>
              </a:solidFill>
              <a:latin typeface="Brutal Type" panose="02000603020000020004" pitchFamily="50" charset="0"/>
            </a:endParaRPr>
          </a:p>
          <a:p>
            <a:pPr algn="ctr"/>
            <a:endParaRPr lang="en-US" dirty="0" smtClean="0">
              <a:solidFill>
                <a:schemeClr val="bg2">
                  <a:lumMod val="90000"/>
                </a:schemeClr>
              </a:solidFill>
              <a:latin typeface="Brutal Type" panose="02000603020000020004" pitchFamily="50" charset="0"/>
            </a:endParaRP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Brutal Type" panose="02000603020000020004" pitchFamily="50" charset="0"/>
              </a:rPr>
              <a:t>H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Brutal Type" panose="02000603020000020004" pitchFamily="50" charset="0"/>
              </a:rPr>
              <a:t>ow </a:t>
            </a:r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Brutal Type" panose="02000603020000020004" pitchFamily="50" charset="0"/>
              </a:rPr>
              <a:t>we optimized CPU and GPU</a:t>
            </a:r>
          </a:p>
          <a:p>
            <a:pPr algn="ctr"/>
            <a:r>
              <a:rPr lang="en-US" dirty="0" smtClean="0">
                <a:solidFill>
                  <a:schemeClr val="bg2">
                    <a:lumMod val="90000"/>
                  </a:schemeClr>
                </a:solidFill>
                <a:latin typeface="Brutal Type" panose="02000603020000020004" pitchFamily="50" charset="0"/>
              </a:rPr>
              <a:t>to run at 60Hz on PlayStation4 and PC</a:t>
            </a:r>
            <a:endParaRPr lang="en-US" dirty="0">
              <a:solidFill>
                <a:schemeClr val="bg2">
                  <a:lumMod val="90000"/>
                </a:schemeClr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75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Significance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4720" y="1267025"/>
            <a:ext cx="62899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Distance/screen size LODS not great when everything happens in one place (team fight)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Significance system maintains item list in importance order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Importance determined by game specific logic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This allows us to have “Buckets” for game objects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Allow per-LOD limit (e.g. only 4 heroes at LOD1)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Normal LOD is updated as usual,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significance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system can then modify.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Significance score accessible by game logic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+ systems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.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164" y="1852361"/>
            <a:ext cx="4988019" cy="307522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8826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Character Movement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9439" y="1226081"/>
            <a:ext cx="6742561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Aggressively reduce number of components on characters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Less transforms to update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AI use </a:t>
            </a:r>
            <a:r>
              <a:rPr lang="en-US" sz="19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nav</a:t>
            </a: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mesh on servers for collision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AI use lower tick rates on servers (net </a:t>
            </a:r>
            <a:r>
              <a:rPr lang="en-US" sz="19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freq</a:t>
            </a: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Rotation smoothing on client to </a:t>
            </a:r>
            <a:r>
              <a:rPr lang="en-US" sz="19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interp</a:t>
            </a:r>
            <a:endParaRPr lang="en-US" sz="1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Improved interpolation to handle low frequency updates under variable lag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Use a network LOD solution tied to the significance system to lower visual update rates when not significant.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Can disable client collision resolution for certain LODs</a:t>
            </a:r>
            <a:endParaRPr lang="en-US" sz="19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164" y="2200567"/>
            <a:ext cx="4975131" cy="287559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838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Character </a:t>
            </a:r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Physics 1/2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62899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We wanted rich and dynamic characters, lots of “flappy bits” and physically active pieces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PhysX too heavy, lots of bodies –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very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complicated scenes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Wrote our own small rigid body solver “</a:t>
            </a:r>
            <a:r>
              <a:rPr lang="en-US" sz="2000" dirty="0" err="1">
                <a:solidFill>
                  <a:schemeClr val="bg1"/>
                </a:solidFill>
                <a:latin typeface="Brutal Type" panose="02000603020000020004" pitchFamily="50" charset="0"/>
              </a:rPr>
              <a:t>AnimDynamics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No collision support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No scene management (</a:t>
            </a:r>
            <a:r>
              <a:rPr lang="en-US" sz="2000" dirty="0" err="1">
                <a:solidFill>
                  <a:schemeClr val="bg1"/>
                </a:solidFill>
                <a:latin typeface="Brutal Type" panose="02000603020000020004" pitchFamily="50" charset="0"/>
              </a:rPr>
              <a:t>broadphase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, PCM)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game thread work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interaction with other physics objects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506" y="990260"/>
            <a:ext cx="4954151" cy="487747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2140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Character Physics </a:t>
            </a:r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2/2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1376209"/>
            <a:ext cx="62899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Single body &amp; chain character attachments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Component space </a:t>
            </a:r>
            <a:r>
              <a:rPr lang="en-US" sz="20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sim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Allows configurable constraints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Basic prismatic and angular constraint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Planar constraint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Supports linear and angular springs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Used as an animation blueprint node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2703" y="1026695"/>
            <a:ext cx="4186380" cy="37454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2211" y="3822916"/>
            <a:ext cx="3126206" cy="207419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719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Clothing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0256" y="1198785"/>
            <a:ext cx="62899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Using </a:t>
            </a:r>
            <a:r>
              <a:rPr lang="en-US" sz="2000" dirty="0" err="1">
                <a:solidFill>
                  <a:schemeClr val="bg1"/>
                </a:solidFill>
                <a:latin typeface="Brutal Type" panose="02000603020000020004" pitchFamily="50" charset="0"/>
              </a:rPr>
              <a:t>Nvidia’s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 APEX as clothing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solution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Worked closely with </a:t>
            </a:r>
            <a:r>
              <a:rPr lang="en-US" sz="2000" dirty="0" err="1">
                <a:solidFill>
                  <a:schemeClr val="bg1"/>
                </a:solidFill>
                <a:latin typeface="Brutal Type" panose="02000603020000020004" pitchFamily="50" charset="0"/>
              </a:rPr>
              <a:t>Nvidia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 to improve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performance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Change to per-cloth simulation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instead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of per-scene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Allowed us to easily define per-character budgets for clothing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Removed redundant processing within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APEX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P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reparation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work for cloth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moved onto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worker threads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~10-15x faster than 4.10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2852" y="1391842"/>
            <a:ext cx="2994817" cy="2994817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9050" y="2936043"/>
            <a:ext cx="2358732" cy="308269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72265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Scene Graph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1072" y="1212433"/>
            <a:ext cx="62899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Improved overlaps to avoid extra scene queries where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Improved Rotator &lt;-&gt; Quaternion conversions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Optimized actual conversion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(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SIMD + approximations)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Reduce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the number of conversions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taking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Modified components to reduce virtual calls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when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moving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Reduced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allocations and replaced allocator for remaining allocations with stack allocator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164" y="2913308"/>
            <a:ext cx="4911564" cy="2864106"/>
          </a:xfrm>
          <a:prstGeom prst="rect">
            <a:avLst/>
          </a:prstGeom>
          <a:effectLst>
            <a:softEdge rad="63500"/>
          </a:effec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434486"/>
              </p:ext>
            </p:extLst>
          </p:nvPr>
        </p:nvGraphicFramePr>
        <p:xfrm>
          <a:off x="7047794" y="1201944"/>
          <a:ext cx="4818303" cy="14926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4170"/>
                <a:gridCol w="1408032"/>
                <a:gridCol w="1606101"/>
              </a:tblGrid>
              <a:tr h="427334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Rot/</a:t>
                      </a:r>
                      <a:r>
                        <a:rPr lang="en-GB" sz="1800" dirty="0" err="1" smtClean="0"/>
                        <a:t>Quat</a:t>
                      </a:r>
                      <a:r>
                        <a:rPr lang="en-GB" sz="1800" dirty="0" smtClean="0"/>
                        <a:t> Conv. (50 chars)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Before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After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</a:tr>
              <a:tr h="427334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R -&gt; Q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362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5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</a:tr>
              <a:tr h="427334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Q -&gt; R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206</a:t>
                      </a:r>
                      <a:endParaRPr lang="en-GB" sz="1800" dirty="0"/>
                    </a:p>
                  </a:txBody>
                  <a:tcPr marL="89352" marR="89352" marT="44676" marB="44676"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0</a:t>
                      </a:r>
                    </a:p>
                  </a:txBody>
                  <a:tcPr marL="89352" marR="89352" marT="44676" marB="4467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7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Actor Ticking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4200" y="1261909"/>
            <a:ext cx="48348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Constantly kept eyes on the number of objects ticking in game.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Reduce tick rate of certain objects,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or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use timer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manager.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Tick some objects manually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Reduces task graph overhead and can improve cache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coherence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Remove tick task dependencies where possible to reduce load on the task graph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930" y="1529308"/>
            <a:ext cx="6276115" cy="1375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930" y="3033267"/>
            <a:ext cx="6276115" cy="2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82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Particles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500" y="1287309"/>
            <a:ext cx="62899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Improved particle initialization, pre-compute as much as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Added auto attach 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and detach particle systems when activating/deactivating.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Cuts down on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transform updates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Spawn effects on-demand from game code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(not attached)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Triggered 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by client,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server management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Combine with automatic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attach/detach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515" y="1074821"/>
            <a:ext cx="4079414" cy="307012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5222" y="3786581"/>
            <a:ext cx="3508490" cy="187653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0567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1199" y="1147609"/>
            <a:ext cx="1104053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Core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target: 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4-8+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Uses 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generic task graph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Data parallel passes      broken up for load balancing</a:t>
            </a:r>
            <a:b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200" dirty="0" smtClean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e.g. EarlyZ </a:t>
            </a:r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/ BasePass / Shadows / InitViews / </a:t>
            </a:r>
            <a:r>
              <a:rPr lang="en-US" sz="2200" dirty="0" smtClean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Translucency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Platform independent command lists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Parallel 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command list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generation (Currently DX11, PS4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,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XB1, DX12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, later </a:t>
            </a:r>
            <a:r>
              <a:rPr lang="en-US" sz="22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Vulkan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)</a:t>
            </a:r>
            <a:endParaRPr lang="en-US" sz="2200" dirty="0" smtClean="0">
              <a:solidFill>
                <a:srgbClr val="FFC000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Parallel command list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translation      where 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possible (PS4,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XB1, DX12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, later </a:t>
            </a:r>
            <a:r>
              <a:rPr lang="en-US" sz="22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Vulkan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Submission      is ordered</a:t>
            </a:r>
            <a:b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endParaRPr lang="en-US" sz="22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440" y="230915"/>
            <a:ext cx="6288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Parallelizing the Renderer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098710" y="4283919"/>
            <a:ext cx="7509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9100267" y="4777076"/>
            <a:ext cx="7509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9098710" y="5301869"/>
            <a:ext cx="7509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cxnSp>
        <p:nvCxnSpPr>
          <p:cNvPr id="78" name="Straight Arrow Connector 77"/>
          <p:cNvCxnSpPr>
            <a:endCxn id="75" idx="1"/>
          </p:cNvCxnSpPr>
          <p:nvPr/>
        </p:nvCxnSpPr>
        <p:spPr>
          <a:xfrm>
            <a:off x="8862142" y="4468585"/>
            <a:ext cx="2365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endCxn id="76" idx="1"/>
          </p:cNvCxnSpPr>
          <p:nvPr/>
        </p:nvCxnSpPr>
        <p:spPr>
          <a:xfrm>
            <a:off x="8679610" y="4961742"/>
            <a:ext cx="4206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endCxn id="77" idx="1"/>
          </p:cNvCxnSpPr>
          <p:nvPr/>
        </p:nvCxnSpPr>
        <p:spPr>
          <a:xfrm>
            <a:off x="8862142" y="5486535"/>
            <a:ext cx="2365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8576392" y="4961742"/>
            <a:ext cx="285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8862142" y="4468585"/>
            <a:ext cx="0" cy="493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8862142" y="4953765"/>
            <a:ext cx="0" cy="532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0202053" y="4283919"/>
            <a:ext cx="30168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10203610" y="4777076"/>
            <a:ext cx="30168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10203610" y="5301869"/>
            <a:ext cx="30168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cxnSp>
        <p:nvCxnSpPr>
          <p:cNvPr id="87" name="Straight Arrow Connector 86"/>
          <p:cNvCxnSpPr>
            <a:stCxn id="75" idx="3"/>
            <a:endCxn id="84" idx="1"/>
          </p:cNvCxnSpPr>
          <p:nvPr/>
        </p:nvCxnSpPr>
        <p:spPr>
          <a:xfrm>
            <a:off x="9849628" y="4468585"/>
            <a:ext cx="3524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76" idx="3"/>
            <a:endCxn id="85" idx="1"/>
          </p:cNvCxnSpPr>
          <p:nvPr/>
        </p:nvCxnSpPr>
        <p:spPr>
          <a:xfrm>
            <a:off x="9851185" y="4961742"/>
            <a:ext cx="3524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endCxn id="86" idx="1"/>
          </p:cNvCxnSpPr>
          <p:nvPr/>
        </p:nvCxnSpPr>
        <p:spPr>
          <a:xfrm>
            <a:off x="9851185" y="5486535"/>
            <a:ext cx="3524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85" idx="3"/>
            <a:endCxn id="115" idx="1"/>
          </p:cNvCxnSpPr>
          <p:nvPr/>
        </p:nvCxnSpPr>
        <p:spPr>
          <a:xfrm>
            <a:off x="10505296" y="4961742"/>
            <a:ext cx="4649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84" idx="3"/>
          </p:cNvCxnSpPr>
          <p:nvPr/>
        </p:nvCxnSpPr>
        <p:spPr>
          <a:xfrm>
            <a:off x="10503739" y="4468585"/>
            <a:ext cx="2031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86" idx="3"/>
          </p:cNvCxnSpPr>
          <p:nvPr/>
        </p:nvCxnSpPr>
        <p:spPr>
          <a:xfrm>
            <a:off x="10505296" y="5486535"/>
            <a:ext cx="2015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10706878" y="4468585"/>
            <a:ext cx="0" cy="493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10706878" y="4961742"/>
            <a:ext cx="0" cy="5247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10970281" y="4777076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cxnSp>
        <p:nvCxnSpPr>
          <p:cNvPr id="121" name="Straight Arrow Connector 120"/>
          <p:cNvCxnSpPr>
            <a:stCxn id="115" idx="3"/>
          </p:cNvCxnSpPr>
          <p:nvPr/>
        </p:nvCxnSpPr>
        <p:spPr>
          <a:xfrm>
            <a:off x="11271967" y="4961742"/>
            <a:ext cx="2445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5231560" y="4283919"/>
            <a:ext cx="7509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126" name="TextBox 125"/>
          <p:cNvSpPr txBox="1"/>
          <p:nvPr/>
        </p:nvSpPr>
        <p:spPr>
          <a:xfrm>
            <a:off x="5233117" y="4777076"/>
            <a:ext cx="7509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127" name="TextBox 126"/>
          <p:cNvSpPr txBox="1"/>
          <p:nvPr/>
        </p:nvSpPr>
        <p:spPr>
          <a:xfrm>
            <a:off x="5231560" y="5301869"/>
            <a:ext cx="7509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cxnSp>
        <p:nvCxnSpPr>
          <p:cNvPr id="128" name="Straight Arrow Connector 127"/>
          <p:cNvCxnSpPr>
            <a:endCxn id="125" idx="1"/>
          </p:cNvCxnSpPr>
          <p:nvPr/>
        </p:nvCxnSpPr>
        <p:spPr>
          <a:xfrm>
            <a:off x="4994992" y="4468585"/>
            <a:ext cx="2365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>
            <a:endCxn id="126" idx="1"/>
          </p:cNvCxnSpPr>
          <p:nvPr/>
        </p:nvCxnSpPr>
        <p:spPr>
          <a:xfrm>
            <a:off x="4812460" y="4961742"/>
            <a:ext cx="4206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endCxn id="127" idx="1"/>
          </p:cNvCxnSpPr>
          <p:nvPr/>
        </p:nvCxnSpPr>
        <p:spPr>
          <a:xfrm>
            <a:off x="4994992" y="5486535"/>
            <a:ext cx="2365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4709242" y="4961742"/>
            <a:ext cx="285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4994992" y="4468585"/>
            <a:ext cx="0" cy="493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4994992" y="4953765"/>
            <a:ext cx="0" cy="532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6461842" y="4777076"/>
            <a:ext cx="69519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T, T, T</a:t>
            </a:r>
            <a:endParaRPr lang="en-US" dirty="0"/>
          </a:p>
        </p:txBody>
      </p:sp>
      <p:cxnSp>
        <p:nvCxnSpPr>
          <p:cNvPr id="138" name="Straight Arrow Connector 137"/>
          <p:cNvCxnSpPr>
            <a:stCxn id="126" idx="3"/>
            <a:endCxn id="135" idx="1"/>
          </p:cNvCxnSpPr>
          <p:nvPr/>
        </p:nvCxnSpPr>
        <p:spPr>
          <a:xfrm>
            <a:off x="5984035" y="4961742"/>
            <a:ext cx="47780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5984035" y="4478790"/>
            <a:ext cx="2031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5985592" y="5496740"/>
            <a:ext cx="2015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>
            <a:off x="6187174" y="4478790"/>
            <a:ext cx="0" cy="493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V="1">
            <a:off x="6187174" y="4971947"/>
            <a:ext cx="0" cy="5247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7426981" y="4777076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cxnSp>
        <p:nvCxnSpPr>
          <p:cNvPr id="146" name="Straight Arrow Connector 145"/>
          <p:cNvCxnSpPr>
            <a:stCxn id="145" idx="3"/>
          </p:cNvCxnSpPr>
          <p:nvPr/>
        </p:nvCxnSpPr>
        <p:spPr>
          <a:xfrm>
            <a:off x="7728667" y="4961742"/>
            <a:ext cx="2445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>
            <a:stCxn id="135" idx="3"/>
            <a:endCxn id="145" idx="1"/>
          </p:cNvCxnSpPr>
          <p:nvPr/>
        </p:nvCxnSpPr>
        <p:spPr>
          <a:xfrm>
            <a:off x="7157032" y="4961742"/>
            <a:ext cx="26994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5324444" y="3237201"/>
            <a:ext cx="30168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153" name="TextBox 152"/>
          <p:cNvSpPr txBox="1"/>
          <p:nvPr/>
        </p:nvSpPr>
        <p:spPr>
          <a:xfrm>
            <a:off x="2642256" y="3577855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156" name="TextBox 155"/>
          <p:cNvSpPr txBox="1"/>
          <p:nvPr/>
        </p:nvSpPr>
        <p:spPr>
          <a:xfrm>
            <a:off x="3734340" y="1883619"/>
            <a:ext cx="27568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1031035" y="4777076"/>
            <a:ext cx="1410477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D, D, D</a:t>
            </a:r>
            <a:endParaRPr lang="en-US" dirty="0"/>
          </a:p>
        </p:txBody>
      </p:sp>
      <p:cxnSp>
        <p:nvCxnSpPr>
          <p:cNvPr id="161" name="Straight Arrow Connector 160"/>
          <p:cNvCxnSpPr>
            <a:endCxn id="158" idx="1"/>
          </p:cNvCxnSpPr>
          <p:nvPr/>
        </p:nvCxnSpPr>
        <p:spPr>
          <a:xfrm>
            <a:off x="1031035" y="4961742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2680417" y="4777076"/>
            <a:ext cx="69519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T, T, T</a:t>
            </a:r>
            <a:endParaRPr lang="en-US" dirty="0"/>
          </a:p>
        </p:txBody>
      </p:sp>
      <p:cxnSp>
        <p:nvCxnSpPr>
          <p:cNvPr id="167" name="Straight Arrow Connector 166"/>
          <p:cNvCxnSpPr>
            <a:stCxn id="158" idx="3"/>
            <a:endCxn id="166" idx="1"/>
          </p:cNvCxnSpPr>
          <p:nvPr/>
        </p:nvCxnSpPr>
        <p:spPr>
          <a:xfrm>
            <a:off x="2441512" y="4961742"/>
            <a:ext cx="23890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3597931" y="4777076"/>
            <a:ext cx="30168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cxnSp>
        <p:nvCxnSpPr>
          <p:cNvPr id="173" name="Straight Arrow Connector 172"/>
          <p:cNvCxnSpPr>
            <a:stCxn id="172" idx="3"/>
          </p:cNvCxnSpPr>
          <p:nvPr/>
        </p:nvCxnSpPr>
        <p:spPr>
          <a:xfrm>
            <a:off x="3899617" y="4961742"/>
            <a:ext cx="2445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Arrow Connector 173"/>
          <p:cNvCxnSpPr>
            <a:stCxn id="166" idx="3"/>
            <a:endCxn id="172" idx="1"/>
          </p:cNvCxnSpPr>
          <p:nvPr/>
        </p:nvCxnSpPr>
        <p:spPr>
          <a:xfrm>
            <a:off x="3375607" y="4961742"/>
            <a:ext cx="2223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81"/>
          <p:cNvCxnSpPr>
            <a:endCxn id="158" idx="1"/>
          </p:cNvCxnSpPr>
          <p:nvPr/>
        </p:nvCxnSpPr>
        <p:spPr>
          <a:xfrm>
            <a:off x="635118" y="4961742"/>
            <a:ext cx="39591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62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CPU Summary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1199" y="1223809"/>
            <a:ext cx="1104053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Vast improvements across the board throughout the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engine: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endParaRPr lang="en-US" sz="22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Significance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Movement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Char. Physics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Clothing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Scene Graph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Actor Tick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Particles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Renderer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42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 b="86663"/>
          <a:stretch/>
        </p:blipFill>
        <p:spPr bwMode="auto">
          <a:xfrm>
            <a:off x="0" y="5947505"/>
            <a:ext cx="1219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0" y="0"/>
            <a:ext cx="691515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080690" y="251089"/>
            <a:ext cx="6096000" cy="746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VIDEO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CPU</a:t>
            </a:r>
            <a:endParaRPr lang="en-US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Animation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Significance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Character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Clothing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Scene Graph, Actor Ticking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Particles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Rendering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i="1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GPU</a:t>
            </a: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SSAO, Decals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LOD, Shadowing, SSSSS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Separate Translucency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Bloom, Eye Adaptation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Tone mapper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Depth Of Field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Q&amp;A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54067" y="878882"/>
            <a:ext cx="353651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Brutal Type" panose="02000603020000020004" pitchFamily="50" charset="0"/>
              </a:rPr>
              <a:t>Benn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Brutal Type" panose="02000603020000020004" pitchFamily="50" charset="0"/>
              </a:rPr>
              <a:t>Gallagher</a:t>
            </a:r>
            <a:endParaRPr lang="en-US" dirty="0"/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 algn="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endParaRPr lang="en-US" sz="900" i="1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algn="r"/>
            <a:endParaRPr lang="en-US" sz="1400" dirty="0" smtClean="0">
              <a:solidFill>
                <a:schemeClr val="bg2">
                  <a:lumMod val="50000"/>
                </a:schemeClr>
              </a:solidFill>
              <a:latin typeface="Brutal Type" panose="02000603020000020004" pitchFamily="50" charset="0"/>
            </a:endParaRPr>
          </a:p>
          <a:p>
            <a:pPr algn="r"/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Brutal Type" panose="02000603020000020004" pitchFamily="50" charset="0"/>
              </a:rPr>
              <a:t>Martin Mittring</a:t>
            </a: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 algn="r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791" y="1790700"/>
            <a:ext cx="4858918" cy="29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88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31"/>
          <a:stretch/>
        </p:blipFill>
        <p:spPr bwMode="auto">
          <a:xfrm>
            <a:off x="0" y="-12866"/>
            <a:ext cx="12214870" cy="598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77465" y="407990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G  P  U</a:t>
            </a:r>
            <a:endParaRPr lang="en-US" sz="8000" b="1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35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677" y="1"/>
            <a:ext cx="51843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007675" y="5984972"/>
            <a:ext cx="5184323" cy="873028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07677" y="2554800"/>
            <a:ext cx="5184323" cy="873028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72" y="202634"/>
            <a:ext cx="10409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Screen Space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Ambient Occlusion</a:t>
            </a:r>
            <a:endParaRPr lang="en-US" sz="4000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513" y="1607827"/>
            <a:ext cx="717903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Shares HZB mips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Spatial and temporal variation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Shared TemporalAA benefits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ComputeShader based on depth buffer only</a:t>
            </a:r>
            <a:br>
              <a:rPr lang="en-US" dirty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/>
                </a:solidFill>
                <a:latin typeface="Brutal Type"/>
              </a:rPr>
              <a:t>Reconstruct normal from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depth buffer *</a:t>
            </a:r>
            <a:br>
              <a:rPr lang="en-US" dirty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/>
                </a:solidFill>
                <a:latin typeface="Brutal Type"/>
              </a:rPr>
              <a:t>Faceted look on low poly 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AsyncCompute overlaps with </a:t>
            </a:r>
            <a:r>
              <a:rPr lang="en-US" dirty="0" err="1" smtClean="0">
                <a:solidFill>
                  <a:schemeClr val="bg1"/>
                </a:solidFill>
                <a:latin typeface="Brutal Type"/>
              </a:rPr>
              <a:t>BasePass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 to use</a:t>
            </a:r>
            <a:br>
              <a:rPr lang="en-US" dirty="0" smtClean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/>
                </a:solidFill>
                <a:latin typeface="Brutal Type"/>
              </a:rPr>
              <a:t>underutilized GPU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PlayStation 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Single pass 1600x900, no bilateral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up-sampling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13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samples (3 samples, *2 steps, *2 mirror, +1 center)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PixelShader 	0.50 ms</a:t>
            </a:r>
            <a:br>
              <a:rPr lang="en-US" dirty="0" smtClean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/>
                </a:solidFill>
                <a:latin typeface="Brutal Type"/>
              </a:rPr>
              <a:t>ComputeShader 	0.65 ms</a:t>
            </a:r>
            <a:br>
              <a:rPr lang="en-US" dirty="0" smtClean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/>
                </a:solidFill>
                <a:latin typeface="Brutal Type"/>
              </a:rPr>
              <a:t>AsyncCompute 	0.2 ms</a:t>
            </a: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6735" y="2848659"/>
            <a:ext cx="2110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PixelShader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without TemporalAA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99266" y="2848659"/>
            <a:ext cx="1792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PixelShader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 TemporalAA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16736" y="6273226"/>
            <a:ext cx="2110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ComputeShader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without TemporalAA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399266" y="6273226"/>
            <a:ext cx="1792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ComputeShader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 TemporalAA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17283" y="6113709"/>
            <a:ext cx="42163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rutal Type" pitchFamily="50" charset="0"/>
              </a:rPr>
              <a:t>* </a:t>
            </a:r>
            <a:r>
              <a:rPr lang="en-US" sz="1400" u="sng" dirty="0" smtClean="0">
                <a:solidFill>
                  <a:schemeClr val="accent1">
                    <a:lumMod val="75000"/>
                  </a:schemeClr>
                </a:solidFill>
                <a:latin typeface="Brutal Type" pitchFamily="50" charset="0"/>
              </a:rPr>
              <a:t>http</a:t>
            </a:r>
            <a:r>
              <a:rPr lang="en-US" sz="1400" u="sng" dirty="0">
                <a:solidFill>
                  <a:schemeClr val="accent1">
                    <a:lumMod val="75000"/>
                  </a:schemeClr>
                </a:solidFill>
                <a:latin typeface="Brutal Type" pitchFamily="50" charset="0"/>
              </a:rPr>
              <a:t>://humus.name/index.php?page=3D&amp;ID=84</a:t>
            </a:r>
          </a:p>
        </p:txBody>
      </p:sp>
    </p:spTree>
    <p:extLst>
      <p:ext uri="{BB962C8B-B14F-4D97-AF65-F5344CB8AC3E}">
        <p14:creationId xmlns:p14="http://schemas.microsoft.com/office/powerpoint/2010/main" val="46824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Deferred Decals</a:t>
            </a:r>
            <a:endParaRPr lang="en-US" sz="4000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198" y="1058180"/>
            <a:ext cx="113268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Moved </a:t>
            </a: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CustomDepth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earlier in the frame for DBuffer decals (</a:t>
            </a: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r.CustomDepth.Order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)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DBuffer: Baked lighting with deferred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decals</a:t>
            </a:r>
            <a:b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</a:b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CustomDepth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: Application specific z buffer (also supports 256 Stencil values)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Paragon 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/>
              </a:rPr>
              <a:t>CustomDepth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/Stencil and Deferred Decals to visualize abilities on individual characters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Full screen pass to highlight characters behind walls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Environment decals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Effects, targeting </a:t>
            </a: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3073"/>
            <a:ext cx="12192000" cy="20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40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Level of Detail</a:t>
            </a:r>
            <a:endParaRPr lang="en-US" sz="4000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499" y="1061884"/>
            <a:ext cx="1059497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Started aggressive to allow gameplay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To reduce: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Vertex count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Triangle count (Quad overdraw)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Draw calls (material merging)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bg1"/>
                </a:solidFill>
                <a:latin typeface="Brutal Type"/>
                <a:cs typeface="Arial" pitchFamily="34" charset="0"/>
              </a:rPr>
              <a:t>Single full screen stencil dither </a:t>
            </a:r>
            <a:r>
              <a:rPr lang="en-US" altLang="en-US" dirty="0" smtClean="0">
                <a:solidFill>
                  <a:schemeClr val="bg1"/>
                </a:solidFill>
                <a:latin typeface="Brutal Type"/>
                <a:cs typeface="Arial" pitchFamily="34" charset="0"/>
              </a:rPr>
              <a:t>transition</a:t>
            </a:r>
            <a:endParaRPr lang="en-US" altLang="en-US" dirty="0">
              <a:solidFill>
                <a:schemeClr val="bg1"/>
              </a:solidFill>
              <a:latin typeface="Brutal Type"/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Skeletal meshes (5 LODs)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Very high poly to bake textures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Low poly from artist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Initial LODs: Simplygon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By hand &amp; 3DSMax Pro Optimizer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HLOD (Simplygon)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Waited until 95% of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meshing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Merge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meshes, remove interior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Merge 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Baked material attributes</a:t>
            </a:r>
            <a:br>
              <a:rPr lang="en-US" dirty="0" smtClean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1024 diffuse, 512 normal/metal/spec/roughness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324475" y="230915"/>
            <a:ext cx="6656187" cy="4429784"/>
            <a:chOff x="5338713" y="230915"/>
            <a:chExt cx="6641949" cy="4318541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8713" y="230915"/>
              <a:ext cx="3284926" cy="3927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5736" y="230915"/>
              <a:ext cx="3284926" cy="3927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8713" y="4227783"/>
              <a:ext cx="6641949" cy="321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5324475" y="4611586"/>
            <a:ext cx="6656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Quad overdraw view mode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05354" y="6073037"/>
            <a:ext cx="7244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more about HLOD in GDC2016 “Hitting Budgets” talk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09" y="6041605"/>
            <a:ext cx="1328784" cy="85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422"/>
          <p:cNvSpPr txBox="1">
            <a:spLocks/>
          </p:cNvSpPr>
          <p:nvPr/>
        </p:nvSpPr>
        <p:spPr>
          <a:xfrm>
            <a:off x="8747759" y="-10045"/>
            <a:ext cx="3444241" cy="6004445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000" u="sng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Triangle Count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LODS  	16.6 million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Regular LODs  	2.3 million 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rgbClr val="00B0F0"/>
                </a:solidFill>
                <a:latin typeface="Brutal Type" panose="02000603020000020004" pitchFamily="50" charset="0"/>
              </a:rPr>
              <a:t>down to 14%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HLODs 		1.79 million 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rgbClr val="00B0F0"/>
                </a:solidFill>
                <a:latin typeface="Brutal Type" panose="02000603020000020004" pitchFamily="50" charset="0"/>
              </a:rPr>
              <a:t>down to 11%</a:t>
            </a:r>
          </a:p>
          <a:p>
            <a:pPr>
              <a:lnSpc>
                <a:spcPct val="115000"/>
              </a:lnSpc>
            </a:pPr>
            <a:endParaRPr lang="en-GB" sz="2000" dirty="0">
              <a:solidFill>
                <a:srgbClr val="00B0F0"/>
              </a:solidFill>
              <a:latin typeface="Brutal Type" panose="02000603020000020004" pitchFamily="50" charset="0"/>
            </a:endParaRPr>
          </a:p>
          <a:p>
            <a:pPr>
              <a:lnSpc>
                <a:spcPct val="150000"/>
              </a:lnSpc>
            </a:pPr>
            <a:endParaRPr lang="en-GB" sz="2000" u="sng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en-GB" sz="2000" u="sng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Draw </a:t>
            </a:r>
            <a:r>
              <a:rPr lang="en-GB" sz="2000" u="sng" dirty="0">
                <a:solidFill>
                  <a:schemeClr val="bg1"/>
                </a:solidFill>
                <a:latin typeface="Brutal Type" panose="02000603020000020004" pitchFamily="50" charset="0"/>
              </a:rPr>
              <a:t>Calls</a:t>
            </a:r>
          </a:p>
          <a:p>
            <a:pPr>
              <a:lnSpc>
                <a:spcPct val="115000"/>
              </a:lnSpc>
            </a:pPr>
            <a:r>
              <a:rPr lang="en-GB" sz="2000" dirty="0">
                <a:solidFill>
                  <a:schemeClr val="bg1"/>
                </a:solidFill>
                <a:latin typeface="Brutal Type" panose="02000603020000020004" pitchFamily="50" charset="0"/>
              </a:rPr>
              <a:t>No LODS 	3940</a:t>
            </a:r>
          </a:p>
          <a:p>
            <a:pPr>
              <a:lnSpc>
                <a:spcPct val="115000"/>
              </a:lnSpc>
            </a:pPr>
            <a:r>
              <a:rPr lang="en-GB" sz="2000" dirty="0">
                <a:solidFill>
                  <a:schemeClr val="bg1"/>
                </a:solidFill>
                <a:latin typeface="Brutal Type" panose="02000603020000020004" pitchFamily="50" charset="0"/>
              </a:rPr>
              <a:t>HLODs 		3400</a:t>
            </a:r>
          </a:p>
          <a:p>
            <a:pPr>
              <a:lnSpc>
                <a:spcPct val="115000"/>
              </a:lnSpc>
            </a:pPr>
            <a:r>
              <a:rPr lang="en-GB" sz="2000" dirty="0">
                <a:solidFill>
                  <a:srgbClr val="00B0F0"/>
                </a:solidFill>
                <a:latin typeface="Brutal Type" panose="02000603020000020004" pitchFamily="50" charset="0"/>
              </a:rPr>
              <a:t>down to 86%</a:t>
            </a:r>
          </a:p>
          <a:p>
            <a:pPr>
              <a:lnSpc>
                <a:spcPct val="115000"/>
              </a:lnSpc>
            </a:pPr>
            <a:endParaRPr lang="en-GB" sz="2000" dirty="0" smtClean="0">
              <a:solidFill>
                <a:srgbClr val="00B0F0"/>
              </a:solidFill>
              <a:latin typeface="Brutal Type" panose="02000603020000020004" pitchFamily="50" charset="0"/>
            </a:endParaRPr>
          </a:p>
          <a:p>
            <a:endParaRPr lang="en-GB" sz="2000" dirty="0">
              <a:latin typeface="Brutal Type" panose="02000603020000020004" pitchFamily="50" charset="0"/>
            </a:endParaRPr>
          </a:p>
        </p:txBody>
      </p:sp>
      <p:pic>
        <p:nvPicPr>
          <p:cNvPr id="2" name="Shape 483"/>
          <p:cNvPicPr preferRelativeResize="0"/>
          <p:nvPr/>
        </p:nvPicPr>
        <p:blipFill rotWithShape="1">
          <a:blip r:embed="rId2">
            <a:alphaModFix/>
          </a:blip>
          <a:srcRect r="28750" b="12592"/>
          <a:stretch/>
        </p:blipFill>
        <p:spPr>
          <a:xfrm>
            <a:off x="0" y="0"/>
            <a:ext cx="8686800" cy="5994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0" y="-10045"/>
            <a:ext cx="8686800" cy="735980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8049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Example without HLOD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09" y="6041605"/>
            <a:ext cx="1328784" cy="85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26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490"/>
          <p:cNvPicPr preferRelativeResize="0"/>
          <p:nvPr/>
        </p:nvPicPr>
        <p:blipFill rotWithShape="1">
          <a:blip r:embed="rId2">
            <a:alphaModFix/>
          </a:blip>
          <a:srcRect l="5" r="28751" b="12592"/>
          <a:stretch/>
        </p:blipFill>
        <p:spPr>
          <a:xfrm>
            <a:off x="0" y="0"/>
            <a:ext cx="8686800" cy="599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0" y="-10045"/>
            <a:ext cx="8686800" cy="735980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8049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Example with HLOD</a:t>
            </a:r>
          </a:p>
        </p:txBody>
      </p:sp>
      <p:sp>
        <p:nvSpPr>
          <p:cNvPr id="3" name="Shape 422"/>
          <p:cNvSpPr txBox="1">
            <a:spLocks/>
          </p:cNvSpPr>
          <p:nvPr/>
        </p:nvSpPr>
        <p:spPr>
          <a:xfrm>
            <a:off x="8747759" y="-10045"/>
            <a:ext cx="3444241" cy="6004445"/>
          </a:xfrm>
          <a:prstGeom prst="rect">
            <a:avLst/>
          </a:prstGeom>
        </p:spPr>
        <p:txBody>
          <a:bodyPr vert="horz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000" u="sng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Triangle Count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LODS  	16.6 million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Regular LODs  	2.3 million 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rgbClr val="00B0F0"/>
                </a:solidFill>
                <a:latin typeface="Brutal Type" panose="02000603020000020004" pitchFamily="50" charset="0"/>
              </a:rPr>
              <a:t>down to 14%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HLODs 		1.79 million </a:t>
            </a:r>
          </a:p>
          <a:p>
            <a:pPr>
              <a:lnSpc>
                <a:spcPct val="115000"/>
              </a:lnSpc>
            </a:pPr>
            <a:r>
              <a:rPr lang="en-GB" sz="2000" dirty="0" smtClean="0">
                <a:solidFill>
                  <a:srgbClr val="00B0F0"/>
                </a:solidFill>
                <a:latin typeface="Brutal Type" panose="02000603020000020004" pitchFamily="50" charset="0"/>
              </a:rPr>
              <a:t>down to 11%</a:t>
            </a:r>
          </a:p>
          <a:p>
            <a:pPr>
              <a:lnSpc>
                <a:spcPct val="115000"/>
              </a:lnSpc>
            </a:pPr>
            <a:endParaRPr lang="en-GB" sz="2000" dirty="0">
              <a:solidFill>
                <a:srgbClr val="00B0F0"/>
              </a:solidFill>
              <a:latin typeface="Brutal Type" panose="02000603020000020004" pitchFamily="50" charset="0"/>
            </a:endParaRPr>
          </a:p>
          <a:p>
            <a:pPr>
              <a:lnSpc>
                <a:spcPct val="150000"/>
              </a:lnSpc>
            </a:pPr>
            <a:endParaRPr lang="en-GB" sz="2000" u="sng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en-GB" sz="2000" u="sng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Draw </a:t>
            </a:r>
            <a:r>
              <a:rPr lang="en-GB" sz="2000" u="sng" dirty="0">
                <a:solidFill>
                  <a:schemeClr val="bg1"/>
                </a:solidFill>
                <a:latin typeface="Brutal Type" panose="02000603020000020004" pitchFamily="50" charset="0"/>
              </a:rPr>
              <a:t>Calls</a:t>
            </a:r>
          </a:p>
          <a:p>
            <a:pPr>
              <a:lnSpc>
                <a:spcPct val="115000"/>
              </a:lnSpc>
            </a:pPr>
            <a:r>
              <a:rPr lang="en-GB" sz="2000" dirty="0">
                <a:solidFill>
                  <a:schemeClr val="bg1"/>
                </a:solidFill>
                <a:latin typeface="Brutal Type" panose="02000603020000020004" pitchFamily="50" charset="0"/>
              </a:rPr>
              <a:t>No LODS 	3940</a:t>
            </a:r>
          </a:p>
          <a:p>
            <a:pPr>
              <a:lnSpc>
                <a:spcPct val="115000"/>
              </a:lnSpc>
            </a:pPr>
            <a:r>
              <a:rPr lang="en-GB" sz="2000" dirty="0">
                <a:solidFill>
                  <a:schemeClr val="bg1"/>
                </a:solidFill>
                <a:latin typeface="Brutal Type" panose="02000603020000020004" pitchFamily="50" charset="0"/>
              </a:rPr>
              <a:t>HLODs 		3400</a:t>
            </a:r>
          </a:p>
          <a:p>
            <a:pPr>
              <a:lnSpc>
                <a:spcPct val="115000"/>
              </a:lnSpc>
            </a:pPr>
            <a:r>
              <a:rPr lang="en-GB" sz="2000" dirty="0">
                <a:solidFill>
                  <a:srgbClr val="00B0F0"/>
                </a:solidFill>
                <a:latin typeface="Brutal Type" panose="02000603020000020004" pitchFamily="50" charset="0"/>
              </a:rPr>
              <a:t>down to 86%</a:t>
            </a:r>
          </a:p>
          <a:p>
            <a:pPr>
              <a:lnSpc>
                <a:spcPct val="115000"/>
              </a:lnSpc>
            </a:pPr>
            <a:endParaRPr lang="en-GB" sz="2000" dirty="0" smtClean="0">
              <a:solidFill>
                <a:srgbClr val="00B0F0"/>
              </a:solidFill>
              <a:latin typeface="Brutal Type" panose="02000603020000020004" pitchFamily="50" charset="0"/>
            </a:endParaRPr>
          </a:p>
          <a:p>
            <a:endParaRPr lang="en-GB" sz="2000" dirty="0">
              <a:latin typeface="Brutal Type" panose="02000603020000020004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09" y="6041605"/>
            <a:ext cx="1328784" cy="85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8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Shadowing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6425" y="1150784"/>
            <a:ext cx="79565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Static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 (Lightmass)</a:t>
            </a:r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Baked distance field shadows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PreShadows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Cheap single sample 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PreShadows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Per object shadow maps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Capsule shadows for Skinned mesh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Setup similar to ragdolls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Contact hardening, based on analytical cone intersection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Direct shadowing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Direction from “receiver to light”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Softness from SourceRadius  / SourceAngle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Extremely 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soft character shadows 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in baked 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lighting 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environment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Indirect shadowing</a:t>
            </a: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Direction and softness from Lightmass data</a:t>
            </a:r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Computed in lower resolution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5" name="AutoShape 2" descr="Inline image 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Inline image 4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5"/>
          <a:stretch/>
        </p:blipFill>
        <p:spPr bwMode="auto">
          <a:xfrm>
            <a:off x="8229493" y="230916"/>
            <a:ext cx="3752245" cy="27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" r="-135"/>
          <a:stretch/>
        </p:blipFill>
        <p:spPr bwMode="auto">
          <a:xfrm>
            <a:off x="8200571" y="3076577"/>
            <a:ext cx="3790740" cy="27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571" y="230915"/>
            <a:ext cx="1811650" cy="271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8229494" y="230916"/>
            <a:ext cx="3752244" cy="329192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29495" y="249648"/>
            <a:ext cx="3761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Direct shadowing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200571" y="3076577"/>
            <a:ext cx="3790740" cy="338554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3563" y="3104671"/>
            <a:ext cx="3588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Indirect shadowing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55571" y="230916"/>
            <a:ext cx="1811649" cy="329192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55573" y="249648"/>
            <a:ext cx="1788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Setup</a:t>
            </a:r>
          </a:p>
        </p:txBody>
      </p:sp>
    </p:spTree>
    <p:extLst>
      <p:ext uri="{BB962C8B-B14F-4D97-AF65-F5344CB8AC3E}">
        <p14:creationId xmlns:p14="http://schemas.microsoft.com/office/powerpoint/2010/main" val="17480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Brutal Type"/>
              </a:rPr>
              <a:t>Screen Space Subsurface </a:t>
            </a:r>
            <a:r>
              <a:rPr lang="en-US" sz="3200" dirty="0" smtClean="0">
                <a:solidFill>
                  <a:schemeClr val="bg1"/>
                </a:solidFill>
                <a:latin typeface="Brutal Type"/>
              </a:rPr>
              <a:t>Scattering*</a:t>
            </a:r>
            <a:endParaRPr lang="en-US" sz="4000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3219" y="985684"/>
            <a:ext cx="66705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Checker board instead of RGBA16f or 2xMRT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Passes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Base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GBuffer unchanged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Checker board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baked </a:t>
            </a:r>
            <a:r>
              <a:rPr lang="en-US" dirty="0">
                <a:solidFill>
                  <a:schemeClr val="bg1"/>
                </a:solidFill>
                <a:latin typeface="Brutal Type"/>
              </a:rPr>
              <a:t>lighting</a:t>
            </a:r>
            <a:endParaRPr lang="en-US" dirty="0" smtClean="0">
              <a:solidFill>
                <a:schemeClr val="bg1"/>
              </a:solidFill>
              <a:latin typeface="Brutal Type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Lighting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Checker board BaseColor &amp; Specular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Few lines in HLSL, no C++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Scatter X&amp;Y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Half resolution for performance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/>
              </a:rPr>
              <a:t>Normalize RGB to account for energy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loss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/>
              </a:rPr>
              <a:t>Recombine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Undo checker board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Apply BaseColor &amp; Specular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Apply BaseColor after scattering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Photo capture includes scattering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Crisper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1043576"/>
            <a:ext cx="4278438" cy="365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9775" y="-1169457"/>
            <a:ext cx="4242749" cy="249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1229" y="4746861"/>
            <a:ext cx="4200720" cy="395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743825" y="316988"/>
            <a:ext cx="4278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Brutal Type"/>
              </a:rPr>
              <a:t>Digital Emily</a:t>
            </a:r>
            <a:br>
              <a:rPr lang="en-US" sz="1400" dirty="0">
                <a:solidFill>
                  <a:schemeClr val="bg1"/>
                </a:solidFill>
                <a:latin typeface="Brutal Type"/>
              </a:rPr>
            </a:br>
            <a:r>
              <a:rPr lang="en-US" sz="1400" u="sng" dirty="0">
                <a:solidFill>
                  <a:schemeClr val="accent1"/>
                </a:solidFill>
                <a:latin typeface="Brutal Type"/>
                <a:hlinkClick r:id="rId6"/>
              </a:rPr>
              <a:t>http://</a:t>
            </a:r>
            <a:r>
              <a:rPr lang="en-US" sz="1400" u="sng" dirty="0" smtClean="0">
                <a:solidFill>
                  <a:schemeClr val="accent1"/>
                </a:solidFill>
                <a:latin typeface="Brutal Type"/>
                <a:hlinkClick r:id="rId6"/>
              </a:rPr>
              <a:t>gl.ict.usc.edu/Research/DigitalEmily</a:t>
            </a:r>
            <a:endParaRPr lang="en-US" sz="1400" u="sng" dirty="0" smtClean="0">
              <a:solidFill>
                <a:schemeClr val="accent1"/>
              </a:solidFill>
              <a:latin typeface="Brutal Typ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97449" y="4749715"/>
            <a:ext cx="2448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Photo reference</a:t>
            </a:r>
            <a:endParaRPr lang="en-US" sz="1400" u="sng" dirty="0" smtClean="0">
              <a:solidFill>
                <a:schemeClr val="accent1"/>
              </a:solidFill>
              <a:latin typeface="Brutal Type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10475" y="4737335"/>
            <a:ext cx="24486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Early in engine,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single bright point to visualize</a:t>
            </a:r>
            <a:br>
              <a:rPr lang="en-US" sz="1400" dirty="0" smtClean="0">
                <a:solidFill>
                  <a:schemeClr val="bg1"/>
                </a:solidFill>
                <a:latin typeface="Brutal Type"/>
              </a:rPr>
            </a:br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the sample pattern</a:t>
            </a:r>
            <a:br>
              <a:rPr lang="en-US" sz="1400" dirty="0" smtClean="0">
                <a:solidFill>
                  <a:schemeClr val="bg1"/>
                </a:solidFill>
                <a:latin typeface="Brutal Type"/>
              </a:rPr>
            </a:br>
            <a:endParaRPr lang="en-US" sz="1400" u="sng" dirty="0" smtClean="0">
              <a:solidFill>
                <a:schemeClr val="accent1"/>
              </a:solidFill>
              <a:latin typeface="Brutal Typ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25497" y="6090723"/>
            <a:ext cx="4897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* Jorge Jimenez</a:t>
            </a:r>
            <a:r>
              <a:rPr lang="en-US" sz="1400" dirty="0">
                <a:solidFill>
                  <a:schemeClr val="bg1"/>
                </a:solidFill>
                <a:latin typeface="Brutal Type"/>
              </a:rPr>
              <a:t/>
            </a:r>
            <a:br>
              <a:rPr lang="en-US" sz="1400" dirty="0">
                <a:solidFill>
                  <a:schemeClr val="bg1"/>
                </a:solidFill>
                <a:latin typeface="Brutal Type"/>
              </a:rPr>
            </a:br>
            <a:r>
              <a:rPr lang="en-US" sz="1400" u="sng" dirty="0">
                <a:solidFill>
                  <a:schemeClr val="accent1"/>
                </a:solidFill>
                <a:latin typeface="Brutal Type"/>
                <a:hlinkClick r:id="rId7"/>
              </a:rPr>
              <a:t>http://</a:t>
            </a:r>
            <a:r>
              <a:rPr lang="en-US" sz="1400" u="sng" dirty="0" smtClean="0">
                <a:solidFill>
                  <a:schemeClr val="accent1"/>
                </a:solidFill>
                <a:latin typeface="Brutal Type"/>
                <a:hlinkClick r:id="rId7"/>
              </a:rPr>
              <a:t>www.iryoku.com</a:t>
            </a:r>
            <a:endParaRPr lang="en-US" sz="1400" u="sng" dirty="0" smtClean="0">
              <a:solidFill>
                <a:schemeClr val="accent1"/>
              </a:solidFill>
              <a:latin typeface="Brutal Type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2054091"/>
            <a:ext cx="13620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942154" y="3389483"/>
            <a:ext cx="1430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Brutal Type"/>
              </a:rPr>
              <a:t>Checker board</a:t>
            </a:r>
          </a:p>
        </p:txBody>
      </p:sp>
    </p:spTree>
    <p:extLst>
      <p:ext uri="{BB962C8B-B14F-4D97-AF65-F5344CB8AC3E}">
        <p14:creationId xmlns:p14="http://schemas.microsoft.com/office/powerpoint/2010/main" val="44279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637" y="0"/>
            <a:ext cx="34503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8741638" y="1936887"/>
            <a:ext cx="3450363" cy="338554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4000" dirty="0" smtClean="0">
                <a:solidFill>
                  <a:schemeClr val="bg1"/>
                </a:solidFill>
                <a:latin typeface="Brutal Type"/>
                <a:cs typeface="Arial" pitchFamily="34" charset="0"/>
              </a:rPr>
              <a:t>Separate Translucency</a:t>
            </a:r>
            <a:endParaRPr lang="en-US" altLang="en-US" sz="4000" dirty="0">
              <a:solidFill>
                <a:schemeClr val="bg1"/>
              </a:solidFill>
              <a:latin typeface="Brutal Type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199" y="2149214"/>
            <a:ext cx="814795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/>
              </a:rPr>
              <a:t>Now can render in lower resolution (half x and y)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Experimented with MSAA but settled on</a:t>
            </a:r>
            <a:br>
              <a:rPr lang="en-US" dirty="0" smtClean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Nearest-Depth 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Neighbor 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up-sampling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Auto </a:t>
            </a: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Downsample</a:t>
            </a:r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Measure GPU time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Activate if below some threshold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Deactivate if above some threshold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Limit changes over times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70962" y="1926881"/>
            <a:ext cx="2621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Sample 0 of 2x2 full res depth</a:t>
            </a:r>
          </a:p>
        </p:txBody>
      </p:sp>
      <p:sp>
        <p:nvSpPr>
          <p:cNvPr id="9" name="Rectangle 8"/>
          <p:cNvSpPr/>
          <p:nvPr/>
        </p:nvSpPr>
        <p:spPr>
          <a:xfrm>
            <a:off x="8736756" y="4275727"/>
            <a:ext cx="3450363" cy="338554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59157" y="4275727"/>
            <a:ext cx="3327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Brutal Type" pitchFamily="50" charset="0"/>
              </a:rPr>
              <a:t> Nearest-Depth Neighbor </a:t>
            </a:r>
            <a:r>
              <a:rPr lang="en-US" sz="1400" dirty="0" smtClean="0">
                <a:solidFill>
                  <a:schemeClr val="bg1"/>
                </a:solidFill>
                <a:latin typeface="Brutal Type" pitchFamily="50" charset="0"/>
              </a:rPr>
              <a:t>up-sampling</a:t>
            </a:r>
            <a:endParaRPr lang="en-US" sz="1400" b="1" dirty="0" smtClean="0">
              <a:solidFill>
                <a:schemeClr val="bg1"/>
              </a:solidFill>
              <a:latin typeface="Brutal Type" pitchFamily="50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41638" y="6521146"/>
            <a:ext cx="3450363" cy="338554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24146" y="6521146"/>
            <a:ext cx="2467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Brutal Type"/>
              </a:rPr>
              <a:t>Full resolution Translucency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43720" y="12006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0000"/>
                </a:solidFill>
                <a:latin typeface="Brutal Type"/>
              </a:rPr>
              <a:t>bad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7398" y="2302035"/>
            <a:ext cx="918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tal Type"/>
              </a:rPr>
              <a:t>better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96830" y="4614281"/>
            <a:ext cx="132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B050"/>
                </a:solidFill>
                <a:latin typeface="Brutal Type"/>
              </a:rPr>
              <a:t>reference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33150" y="5531369"/>
            <a:ext cx="523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See r.SeparateTranslucency…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7278" y="982647"/>
            <a:ext cx="8147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dirty="0" smtClean="0">
                <a:solidFill>
                  <a:schemeClr val="bg1"/>
                </a:solidFill>
                <a:latin typeface="Brutal Type"/>
                <a:cs typeface="Arial" pitchFamily="34" charset="0"/>
              </a:rPr>
              <a:t>… is an UE4 feature </a:t>
            </a:r>
            <a:r>
              <a:rPr lang="en-US" dirty="0" smtClean="0">
                <a:solidFill>
                  <a:schemeClr val="bg1"/>
                </a:solidFill>
                <a:latin typeface="Brutal Type"/>
              </a:rPr>
              <a:t>for translucency without Depth Of Field</a:t>
            </a:r>
            <a:br>
              <a:rPr lang="en-US" dirty="0" smtClean="0">
                <a:solidFill>
                  <a:schemeClr val="bg1"/>
                </a:solidFill>
                <a:latin typeface="Brutal Type"/>
              </a:rPr>
            </a:br>
            <a:r>
              <a:rPr lang="en-US" dirty="0" smtClean="0">
                <a:solidFill>
                  <a:schemeClr val="bg1"/>
                </a:solidFill>
                <a:latin typeface="Brutal Type"/>
              </a:rPr>
              <a:t>    stored in a 64bit Render Target with pre multiplied alpha</a:t>
            </a:r>
            <a:endParaRPr lang="en-US" dirty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9933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Particle </a:t>
            </a:r>
            <a:r>
              <a:rPr lang="en-US" sz="4000" dirty="0" smtClean="0">
                <a:solidFill>
                  <a:schemeClr val="bg1"/>
                </a:solidFill>
              </a:rPr>
              <a:t>Cutouts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1200" y="1096809"/>
            <a:ext cx="7975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Semi-automatic Engine feature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Depends on texture content and alpha threshold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Reduce Overdraw / PixelShader cost on translucent particles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Can be used on SubUVAnimation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(1 x 1 for static texture)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More vertices/triangles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Doesn’t change texture content (no packing)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275" y="205515"/>
            <a:ext cx="3195233" cy="3094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06" y="3441700"/>
            <a:ext cx="6128750" cy="242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847" y="3441700"/>
            <a:ext cx="4539661" cy="242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88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31"/>
          <a:stretch/>
        </p:blipFill>
        <p:spPr bwMode="auto">
          <a:xfrm>
            <a:off x="0" y="-12866"/>
            <a:ext cx="12214870" cy="598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61835" y="408771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VIDEO</a:t>
            </a:r>
            <a:endParaRPr lang="en-US" sz="8000" b="1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69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4000" dirty="0" smtClean="0">
                <a:solidFill>
                  <a:schemeClr val="bg1"/>
                </a:solidFill>
                <a:cs typeface="Arial" pitchFamily="34" charset="0"/>
              </a:rPr>
              <a:t>Bloom and Eye Adaptation</a:t>
            </a:r>
            <a:endParaRPr lang="en-US" altLang="en-US" sz="4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404" y="1198218"/>
            <a:ext cx="9347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Since “Kite” we use more real Bloom settings (wide spike)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matched to reference shot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</a:t>
            </a: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BloomThreshold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(set to -1)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Non physical tweak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Not needed with new settings, faster, less passes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Might remove the feature completely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New EyeAdaptation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 method: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“Basic”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Single value log from down sample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No Compute </a:t>
            </a: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Shader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requirement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Center weighted metering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654" y="2446216"/>
            <a:ext cx="3546387" cy="185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899" y="523152"/>
            <a:ext cx="3546387" cy="185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827175" y="523152"/>
            <a:ext cx="114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Default UE4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50866" y="2446216"/>
            <a:ext cx="1740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Kite / UT / Paragon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25654" y="4321191"/>
            <a:ext cx="396897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Bloom response of a bright center pixel </a:t>
            </a:r>
          </a:p>
          <a:p>
            <a:endParaRPr lang="en-US" sz="1400" dirty="0">
              <a:solidFill>
                <a:schemeClr val="bg1">
                  <a:lumMod val="50000"/>
                </a:schemeClr>
              </a:solidFill>
              <a:latin typeface="Brutal Type"/>
            </a:endParaRPr>
          </a:p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Green/Yellow: Reference from SLR</a:t>
            </a:r>
          </a:p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Red: In Engine</a:t>
            </a:r>
          </a:p>
          <a:p>
            <a:endParaRPr lang="en-US" sz="1400" dirty="0" smtClean="0">
              <a:solidFill>
                <a:schemeClr val="bg1">
                  <a:lumMod val="50000"/>
                </a:schemeClr>
              </a:solidFill>
              <a:latin typeface="Brutal Type"/>
            </a:endParaRPr>
          </a:p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X is screen position</a:t>
            </a:r>
          </a:p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Y is brightness (non linear scaled)</a:t>
            </a:r>
          </a:p>
          <a:p>
            <a:pPr algn="r"/>
            <a:endParaRPr lang="en-US" sz="1400" dirty="0" smtClean="0">
              <a:solidFill>
                <a:schemeClr val="bg1">
                  <a:lumMod val="50000"/>
                </a:schemeClr>
              </a:solidFill>
              <a:latin typeface="Brutal Typ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36930" y="1563818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0000"/>
                </a:solidFill>
                <a:latin typeface="Brutal Type"/>
              </a:rPr>
              <a:t>bad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94264" y="3890876"/>
            <a:ext cx="777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B050"/>
                </a:solidFill>
                <a:latin typeface="Brutal Type"/>
              </a:rPr>
              <a:t>good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314" y="3794888"/>
            <a:ext cx="3090813" cy="180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74314" y="5601207"/>
            <a:ext cx="3090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EyeAdaptation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w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Brutal Type"/>
              </a:rPr>
              <a:t>eighting function</a:t>
            </a:r>
          </a:p>
        </p:txBody>
      </p:sp>
    </p:spTree>
    <p:extLst>
      <p:ext uri="{BB962C8B-B14F-4D97-AF65-F5344CB8AC3E}">
        <p14:creationId xmlns:p14="http://schemas.microsoft.com/office/powerpoint/2010/main" val="193835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244" y="972307"/>
            <a:ext cx="60650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 pitchFamily="50" charset="0"/>
              </a:rPr>
              <a:t>Tone mapper:</a:t>
            </a:r>
            <a:br>
              <a:rPr lang="en-US" u="sng" dirty="0" smtClean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from ALU + 16x16x16 LDR LUT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to 32x32x32 HDR LUT in 10:10:10 format</a:t>
            </a:r>
            <a:endParaRPr lang="en-US" dirty="0" smtClean="0">
              <a:solidFill>
                <a:srgbClr val="FF0000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Sharpen: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from LDR PostProcessMaterial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to HDR 4 extra samples in tone mapper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avoid halos by masking bright 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Upscale: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from 6 samples LDR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to HDR: Bright content appears to grow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61481" y="1841015"/>
            <a:ext cx="523728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r.TonemapperFilm 1</a:t>
            </a:r>
            <a:endParaRPr lang="en-US" u="sng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u="sng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u="sng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dirty="0">
              <a:solidFill>
                <a:schemeClr val="bg1">
                  <a:lumMod val="50000"/>
                </a:schemeClr>
              </a:solidFill>
              <a:latin typeface="Brutal Type" panose="02000603020000020004" pitchFamily="50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Brutal Type" panose="02000603020000020004" pitchFamily="50" charset="0"/>
            </a:endParaRPr>
          </a:p>
          <a:p>
            <a:endParaRPr lang="en-US" dirty="0">
              <a:solidFill>
                <a:schemeClr val="bg1">
                  <a:lumMod val="50000"/>
                </a:schemeClr>
              </a:solidFill>
              <a:latin typeface="Brutal Type" panose="02000603020000020004" pitchFamily="50" charset="0"/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r.Tonemapper.Sharpen 0.6</a:t>
            </a:r>
            <a:endParaRPr lang="en-US" dirty="0">
              <a:solidFill>
                <a:schemeClr val="bg1">
                  <a:lumMod val="50000"/>
                </a:schemeClr>
              </a:solidFill>
              <a:latin typeface="Brutal Type" panose="02000603020000020004" pitchFamily="50" charset="0"/>
            </a:endParaRPr>
          </a:p>
          <a:p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  <a:latin typeface="Brutal Type" panose="02000603020000020004" pitchFamily="50" charset="0"/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r.Tonemapper.ScreenPercentage 1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anose="02000603020000020004" pitchFamily="50" charset="0"/>
              </a:rPr>
              <a:t>No PostProcessMaterial after tone mapping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3792" y="2391957"/>
            <a:ext cx="1545800" cy="205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004" y="23261"/>
            <a:ext cx="5154454" cy="683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7022030" y="5987490"/>
            <a:ext cx="5162996" cy="873028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029004" y="2545373"/>
            <a:ext cx="5162996" cy="873028"/>
          </a:xfrm>
          <a:prstGeom prst="rect">
            <a:avLst/>
          </a:prstGeom>
          <a:solidFill>
            <a:srgbClr val="000000">
              <a:alpha val="6588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2877" y="174353"/>
            <a:ext cx="6832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Uber</a:t>
            </a:r>
            <a:r>
              <a:rPr lang="en-US" sz="3600" dirty="0" smtClean="0">
                <a:solidFill>
                  <a:schemeClr val="bg1"/>
                </a:solidFill>
              </a:rPr>
              <a:t> Tone mapper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08193" y="2545373"/>
            <a:ext cx="2110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without Sharpen</a:t>
            </a: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without TemporalAA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90724" y="2545373"/>
            <a:ext cx="1792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without Sharpen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 TemporalAA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08194" y="5969940"/>
            <a:ext cx="2110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 Sharpen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without TemporalAA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90724" y="5969940"/>
            <a:ext cx="1792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 Sharpen</a:t>
            </a:r>
            <a:endParaRPr lang="en-US" sz="1600" dirty="0">
              <a:solidFill>
                <a:schemeClr val="bg1"/>
              </a:solidFill>
              <a:latin typeface="Brutal Type"/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with TemporalAA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5926" y="3018291"/>
            <a:ext cx="635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0000"/>
                </a:solidFill>
                <a:latin typeface="Brutal Type"/>
              </a:rPr>
              <a:t>bad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247331" y="3018291"/>
            <a:ext cx="918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C000"/>
                </a:solidFill>
                <a:latin typeface="Brutal Type"/>
              </a:rPr>
              <a:t>better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98143" y="6442858"/>
            <a:ext cx="120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0000"/>
                </a:solidFill>
                <a:latin typeface="Brutal Type"/>
              </a:rPr>
              <a:t>very bad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388395" y="6442858"/>
            <a:ext cx="777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B050"/>
                </a:solidFill>
                <a:latin typeface="Brutal Type"/>
              </a:rPr>
              <a:t>good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393791" y="4465662"/>
            <a:ext cx="1545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C00000"/>
                </a:solidFill>
                <a:latin typeface="Brutal Type"/>
              </a:rPr>
              <a:t>Sharpen</a:t>
            </a:r>
            <a:r>
              <a:rPr lang="en-US" sz="1600" dirty="0" smtClean="0">
                <a:solidFill>
                  <a:schemeClr val="bg1"/>
                </a:solidFill>
                <a:latin typeface="Brutal Type"/>
              </a:rPr>
              <a:t> / </a:t>
            </a:r>
            <a:r>
              <a:rPr lang="en-US" sz="1600" dirty="0" smtClean="0">
                <a:solidFill>
                  <a:srgbClr val="00B050"/>
                </a:solidFill>
                <a:latin typeface="Brutal Type"/>
              </a:rPr>
              <a:t>Blur</a:t>
            </a:r>
          </a:p>
        </p:txBody>
      </p:sp>
    </p:spTree>
    <p:extLst>
      <p:ext uri="{BB962C8B-B14F-4D97-AF65-F5344CB8AC3E}">
        <p14:creationId xmlns:p14="http://schemas.microsoft.com/office/powerpoint/2010/main" val="216878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21390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Posters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200" y="976159"/>
            <a:ext cx="62899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Character teaser video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Rendered in UE4 in 4K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High quality settings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Subsurface Scattering, Hair, Eyes </a:t>
            </a: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Strong Depth of Field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Lighting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Circle Depth of Field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Like in “Kite” but more samples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Material expression “</a:t>
            </a: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DepthOfFieldFunction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Small Particles use material function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“</a:t>
            </a:r>
            <a:r>
              <a:rPr lang="en-US" dirty="0" err="1">
                <a:solidFill>
                  <a:schemeClr val="bg1"/>
                </a:solidFill>
                <a:latin typeface="Brutal Type" panose="02000603020000020004" pitchFamily="50" charset="0"/>
              </a:rPr>
              <a:t>ParticleDOF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”</a:t>
            </a: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5351" y="938801"/>
            <a:ext cx="4371975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assets.vg247.com/current/2015/11/paragon_sparro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3082143"/>
            <a:ext cx="4715413" cy="265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ytimg.com/vi/02ZYqTlNBA0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1" y="230915"/>
            <a:ext cx="4715413" cy="265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Inline image 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1532" y="3063093"/>
            <a:ext cx="1697444" cy="122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45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User Interface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88" y="4599645"/>
            <a:ext cx="2267788" cy="1160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5112" y="1171612"/>
            <a:ext cx="50998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Experimented with 3D 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60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Hz, some elements lower frequency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Resolution independent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scaling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Unreal Motion Graphics (UMG)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SMeshWidget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3D mesh authored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in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3DSMax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Hardware instancing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2D distance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functions in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material</a:t>
            </a:r>
            <a:b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analytical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AA using </a:t>
            </a:r>
            <a:r>
              <a:rPr lang="en-US" dirty="0" err="1">
                <a:solidFill>
                  <a:schemeClr val="bg1"/>
                </a:solidFill>
                <a:latin typeface="Brutal Type" panose="02000603020000020004" pitchFamily="50" charset="0"/>
              </a:rPr>
              <a:t>ddx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Brutal Type" panose="02000603020000020004" pitchFamily="50" charset="0"/>
              </a:rPr>
              <a:t>ddy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 and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Other UMG widgets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Authored in UE4 editor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6" name="Source Mesh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16012" y="4490085"/>
            <a:ext cx="2070045" cy="138003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057" y="267376"/>
            <a:ext cx="6172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89812" y="2596897"/>
            <a:ext cx="1536192" cy="256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8956" y="4240149"/>
            <a:ext cx="2084832" cy="249936"/>
          </a:xfrm>
          <a:prstGeom prst="rect">
            <a:avLst/>
          </a:prstGeom>
          <a:noFill/>
          <a:ln w="19050">
            <a:solidFill>
              <a:srgbClr val="4EB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0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314" y="1506457"/>
            <a:ext cx="1102045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Reversed 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index buffer instead of changing cull winding to avoid context rolls from mirrored geometry</a:t>
            </a:r>
          </a:p>
          <a:p>
            <a:pPr marL="285750" lvl="0" indent="-285750" fontAlgn="base">
              <a:buFont typeface="Arial" panose="020B0604020202020204" pitchFamily="34" charset="0"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Brutal Type" pitchFamily="50" charset="0"/>
                <a:cs typeface="Arial" pitchFamily="34" charset="0"/>
              </a:rPr>
              <a:t>HSync </a:t>
            </a:r>
            <a:r>
              <a:rPr lang="en-US" altLang="en-US" dirty="0">
                <a:solidFill>
                  <a:schemeClr val="bg1"/>
                </a:solidFill>
                <a:latin typeface="Brutal Type" pitchFamily="50" charset="0"/>
                <a:cs typeface="Arial" pitchFamily="34" charset="0"/>
              </a:rPr>
              <a:t>support on PS4.  Allows tearing on top </a:t>
            </a:r>
            <a:r>
              <a:rPr lang="en-US" altLang="en-US" dirty="0" smtClean="0">
                <a:solidFill>
                  <a:schemeClr val="bg1"/>
                </a:solidFill>
                <a:latin typeface="Brutal Type" pitchFamily="50" charset="0"/>
                <a:cs typeface="Arial" pitchFamily="34" charset="0"/>
              </a:rPr>
              <a:t>x% </a:t>
            </a:r>
            <a:r>
              <a:rPr lang="en-US" altLang="en-US" dirty="0">
                <a:solidFill>
                  <a:schemeClr val="bg1"/>
                </a:solidFill>
                <a:latin typeface="Brutal Type" pitchFamily="50" charset="0"/>
                <a:cs typeface="Arial" pitchFamily="34" charset="0"/>
              </a:rPr>
              <a:t>of screen to help cover frame spikes.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Improved MotionBlur, Velocity from APEX Cloth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Selective 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MRT output in BasePass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Per-vertex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translucency 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lighting</a:t>
            </a: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Improved Streaming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Memory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Load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We are not done .. </a:t>
            </a:r>
          </a:p>
          <a:p>
            <a:endParaRPr lang="en-US" dirty="0" smtClean="0">
              <a:solidFill>
                <a:schemeClr val="bg1"/>
              </a:solidFill>
              <a:latin typeface="Brutal Type" pitchFamily="50" charset="0"/>
            </a:endParaRPr>
          </a:p>
          <a:p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439" y="2563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There is </a:t>
            </a:r>
            <a:r>
              <a:rPr lang="en-US" sz="4000" dirty="0" err="1" smtClean="0">
                <a:solidFill>
                  <a:schemeClr val="bg1"/>
                </a:solidFill>
                <a:latin typeface="Brutal Type"/>
              </a:rPr>
              <a:t>sooo</a:t>
            </a:r>
            <a:r>
              <a:rPr lang="en-US" sz="4000" dirty="0" smtClean="0">
                <a:solidFill>
                  <a:schemeClr val="bg1"/>
                </a:solidFill>
                <a:latin typeface="Brutal Type"/>
              </a:rPr>
              <a:t> much more …</a:t>
            </a:r>
            <a:endParaRPr lang="en-US" sz="4000" dirty="0">
              <a:solidFill>
                <a:schemeClr val="bg1"/>
              </a:solidFill>
              <a:latin typeface="Brutal Type"/>
            </a:endParaRPr>
          </a:p>
        </p:txBody>
      </p:sp>
    </p:spTree>
    <p:extLst>
      <p:ext uri="{BB962C8B-B14F-4D97-AF65-F5344CB8AC3E}">
        <p14:creationId xmlns:p14="http://schemas.microsoft.com/office/powerpoint/2010/main" val="188375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362" y="1741557"/>
            <a:ext cx="8677276" cy="42625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10248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THANK YOU!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83809" y="1253040"/>
            <a:ext cx="4224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Brutal Type" panose="02000603020000020004" pitchFamily="50" charset="0"/>
              </a:rPr>
              <a:t>e</a:t>
            </a:r>
            <a:r>
              <a:rPr lang="en-US" u="sng" dirty="0" smtClean="0">
                <a:solidFill>
                  <a:schemeClr val="accent1">
                    <a:lumMod val="75000"/>
                  </a:schemeClr>
                </a:solidFill>
                <a:latin typeface="Brutal Type" panose="02000603020000020004" pitchFamily="50" charset="0"/>
              </a:rPr>
              <a:t>picgames.com/careers</a:t>
            </a:r>
            <a:endParaRPr lang="en-US" u="sng" dirty="0">
              <a:solidFill>
                <a:schemeClr val="accent1">
                  <a:lumMod val="75000"/>
                </a:schemeClr>
              </a:solidFill>
              <a:latin typeface="Brutal Type" panose="02000603020000020004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8368" y="407858"/>
            <a:ext cx="3715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We’re Hiring</a:t>
            </a:r>
            <a:endParaRPr lang="en-US" sz="40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4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31"/>
          <a:stretch/>
        </p:blipFill>
        <p:spPr bwMode="auto">
          <a:xfrm>
            <a:off x="0" y="-12866"/>
            <a:ext cx="12214870" cy="598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77465" y="407990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Q &amp; A</a:t>
            </a:r>
            <a:endParaRPr lang="en-US" sz="8000" b="1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6900" y="1223139"/>
            <a:ext cx="8331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r.ProfileGPUSort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 2, </a:t>
            </a: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ProfileGPU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/>
            </a:r>
            <a:br>
              <a:rPr lang="en-US" dirty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Dumps an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entry for every material draw event,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sorted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by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rendered triangles.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 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Top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of this list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hints wasted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triangles. 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Use good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asset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names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 </a:t>
            </a:r>
            <a:endParaRPr lang="en-US" dirty="0" smtClean="0">
              <a:solidFill>
                <a:schemeClr val="bg1">
                  <a:lumMod val="50000"/>
                </a:schemeClr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ToggleDrawEvents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this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enables high level markers during the frame like '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BasePass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' and '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PostProcessing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'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ShowMaterialDrawEvents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this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shows a marker around each draw call with the material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used</a:t>
            </a:r>
            <a:endParaRPr lang="en-US" dirty="0">
              <a:solidFill>
                <a:schemeClr val="bg1">
                  <a:lumMod val="50000"/>
                </a:schemeClr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ToggleRHIThread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some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events are lost when parallel rendering is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enabled</a:t>
            </a:r>
            <a:endParaRPr lang="en-US" dirty="0">
              <a:solidFill>
                <a:schemeClr val="bg1">
                  <a:lumMod val="50000"/>
                </a:schemeClr>
              </a:solidFill>
              <a:latin typeface="Brutal Type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r.PS4ContinuousSubmits 0</a:t>
            </a:r>
            <a:br>
              <a:rPr lang="en-US" dirty="0" smtClean="0">
                <a:solidFill>
                  <a:schemeClr val="bg1"/>
                </a:solidFill>
                <a:latin typeface="Brutal Type" pitchFamily="50" charset="0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this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submits all commands in the frame as a single submission to the GPU to get pure GPU timings without bubbles caused by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Brutal Type" pitchFamily="50" charset="0"/>
              </a:rPr>
              <a:t>starvation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r.PS4StallsOnMarkers 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1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bg1"/>
                </a:solidFill>
                <a:latin typeface="Brutal Type" pitchFamily="50" charset="0"/>
              </a:rPr>
              <a:t>ListTextures</a:t>
            </a:r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Bonus 1/2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7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 b="86663"/>
          <a:stretch/>
        </p:blipFill>
        <p:spPr bwMode="auto">
          <a:xfrm>
            <a:off x="0" y="5947505"/>
            <a:ext cx="1219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Bonus 1/2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865809"/>
              </p:ext>
            </p:extLst>
          </p:nvPr>
        </p:nvGraphicFramePr>
        <p:xfrm>
          <a:off x="2857427" y="307544"/>
          <a:ext cx="8600281" cy="4351340"/>
        </p:xfrm>
        <a:graphic>
          <a:graphicData uri="http://schemas.openxmlformats.org/drawingml/2006/table">
            <a:tbl>
              <a:tblPr/>
              <a:tblGrid>
                <a:gridCol w="3352271"/>
                <a:gridCol w="5248010"/>
              </a:tblGrid>
              <a:tr h="2387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</a:rPr>
                        <a:t>Name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5110" marR="35110" marT="35110" marB="35110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</a:rPr>
                        <a:t>Help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5110" marR="35110" marT="35110" marB="35110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r.ParallelBasePass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base pass rendering. Parallel rendering must be enabled for this to have an effect.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83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r.ParallelInitViews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</a:t>
                      </a:r>
                      <a:r>
                        <a:rPr lang="en-US" sz="10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init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views. 0 = off; 1 = on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 err="1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r.ParallelPrePass</a:t>
                      </a:r>
                      <a:endParaRPr lang="en-US" sz="1000" dirty="0">
                        <a:solidFill>
                          <a:srgbClr val="FF8844"/>
                        </a:solidFill>
                        <a:effectLst/>
                        <a:latin typeface="Lucida Console"/>
                      </a:endParaRP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</a:t>
                      </a:r>
                      <a:r>
                        <a:rPr lang="en-US" sz="10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zprepass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rendering. Parallel rendering must be enabled for this to have an effect.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r.ParallelShadows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shadow rendering. Parallel rendering must be enabled for this to have an effect.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42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r.ParallelShadowsNonWholeScene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shadow rendering for non whole-scene shadows. </a:t>
                      </a:r>
                      <a:r>
                        <a:rPr lang="en-US" sz="10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r.ParallelShadows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must be enabled for this to have an effect.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r.ParallelTranslucency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translucency rendering. Parallel rendering must be enabled for this to have an effect.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r.ParallelVelocity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Toggles parallel velocity rendering. Parallel rendering must be enabled for this to have an effect.</a:t>
                      </a:r>
                    </a:p>
                  </a:txBody>
                  <a:tcPr marL="40962" marR="40962" marT="40962" marB="40962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685792"/>
              </p:ext>
            </p:extLst>
          </p:nvPr>
        </p:nvGraphicFramePr>
        <p:xfrm>
          <a:off x="2857067" y="4735513"/>
          <a:ext cx="8607569" cy="499110"/>
        </p:xfrm>
        <a:graphic>
          <a:graphicData uri="http://schemas.openxmlformats.org/drawingml/2006/table">
            <a:tbl>
              <a:tblPr/>
              <a:tblGrid>
                <a:gridCol w="3377770"/>
                <a:gridCol w="5229799"/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US" sz="1200" dirty="0" err="1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r.RHICmdUseParallelAlgorithms</a:t>
                      </a:r>
                      <a:endParaRPr lang="en-US" sz="1200" dirty="0">
                        <a:solidFill>
                          <a:srgbClr val="FF8844"/>
                        </a:solidFill>
                        <a:effectLst/>
                        <a:latin typeface="Lucida Console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True to use parallel algorithms. Ignored if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r.RHICmdBypass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is 1.</a:t>
                      </a: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550237"/>
              </p:ext>
            </p:extLst>
          </p:nvPr>
        </p:nvGraphicFramePr>
        <p:xfrm>
          <a:off x="2863852" y="5325265"/>
          <a:ext cx="8609447" cy="1230630"/>
        </p:xfrm>
        <a:graphic>
          <a:graphicData uri="http://schemas.openxmlformats.org/drawingml/2006/table">
            <a:tbl>
              <a:tblPr/>
              <a:tblGrid>
                <a:gridCol w="3362163"/>
                <a:gridCol w="5247284"/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US" sz="1200" dirty="0" err="1">
                          <a:solidFill>
                            <a:srgbClr val="FF8844"/>
                          </a:solidFill>
                          <a:effectLst/>
                          <a:latin typeface="Lucida Console"/>
                        </a:rPr>
                        <a:t>r.RHICmdBypass</a:t>
                      </a:r>
                      <a:endParaRPr lang="en-US" sz="1200" dirty="0">
                        <a:solidFill>
                          <a:srgbClr val="FF8844"/>
                        </a:solidFill>
                        <a:effectLst/>
                        <a:latin typeface="Lucida Console"/>
                      </a:endParaRP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Whether to bypass the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rhi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command list and send the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rhi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commands immediately.</a:t>
                      </a:r>
                      <a:b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</a:b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0: Disable (required for the multithreaded renderer)</a:t>
                      </a:r>
                      <a:b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</a:b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1: Enable (convenient for debugging low level graphics API calls, can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supress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Lucida Console"/>
                        </a:rPr>
                        <a:t> artifacts from multithreaded renderer code)</a:t>
                      </a:r>
                    </a:p>
                  </a:txBody>
                  <a:tcPr marL="66675" marR="66675" marT="66675" marB="66675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765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95550" y="582691"/>
            <a:ext cx="7200896" cy="4767348"/>
            <a:chOff x="6350" y="-604749"/>
            <a:chExt cx="12185650" cy="8067501"/>
          </a:xfrm>
        </p:grpSpPr>
        <p:sp>
          <p:nvSpPr>
            <p:cNvPr id="3" name="Rectangle 2"/>
            <p:cNvSpPr/>
            <p:nvPr/>
          </p:nvSpPr>
          <p:spPr>
            <a:xfrm>
              <a:off x="6350" y="-604749"/>
              <a:ext cx="12185650" cy="80675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0" y="381000"/>
              <a:ext cx="12177713" cy="609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814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439" y="221390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Paragon in UE4 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7983" y="1157134"/>
            <a:ext cx="83833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PlayStation 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60Hz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1600x900 for 3D, 1080p for 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PC: Direct3D 11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Scalability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Static sun position, mostly static geometry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Baked GI (Lightmass)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Per object shadows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On screen: &lt;=10 heroes, &lt;=120 minion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CPU and GPU performance work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Complete Early Z Pass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We experimented with alternatives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Needed for DBuffer decals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Helps BasePass and </a:t>
            </a:r>
            <a:r>
              <a:rPr lang="en-US" dirty="0">
                <a:solidFill>
                  <a:schemeClr val="bg1"/>
                </a:solidFill>
                <a:latin typeface="Brutal Type" panose="02000603020000020004" pitchFamily="50" charset="0"/>
              </a:rPr>
              <a:t>occlusion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Material with </a:t>
            </a:r>
            <a:r>
              <a:rPr lang="en-US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PixelDepthOffset</a:t>
            </a: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are now rendered after Opaque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Utilized position </a:t>
            </a:r>
            <a:r>
              <a:rPr lang="en-US" dirty="0">
                <a:solidFill>
                  <a:schemeClr val="bg1"/>
                </a:solidFill>
                <a:latin typeface="Brutal Type" pitchFamily="50" charset="0"/>
              </a:rPr>
              <a:t>only index </a:t>
            </a:r>
            <a:r>
              <a:rPr lang="en-US" dirty="0" smtClean="0">
                <a:solidFill>
                  <a:schemeClr val="bg1"/>
                </a:solidFill>
                <a:latin typeface="Brutal Type" pitchFamily="50" charset="0"/>
              </a:rPr>
              <a:t>buffer</a:t>
            </a:r>
            <a:endParaRPr lang="en-US" dirty="0">
              <a:solidFill>
                <a:schemeClr val="bg1"/>
              </a:solidFill>
              <a:latin typeface="Brutal Type" pitchFamily="50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558" y="1303763"/>
            <a:ext cx="6177884" cy="330558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65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31"/>
          <a:stretch/>
        </p:blipFill>
        <p:spPr bwMode="auto">
          <a:xfrm>
            <a:off x="0" y="-12866"/>
            <a:ext cx="12214870" cy="598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77465" y="407990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Brutal Type" panose="02000603020000020004" pitchFamily="50" charset="0"/>
              </a:rPr>
              <a:t>C</a:t>
            </a:r>
            <a:r>
              <a:rPr lang="en-US" sz="8000" b="1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  P  U</a:t>
            </a:r>
            <a:endParaRPr lang="en-US" sz="8000" b="1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1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Animation 1/2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296" y="1239729"/>
            <a:ext cx="602396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Improved the three main stages of animation processing: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Tick (Game Thread)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Initially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blueprints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moved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to native C++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Update (Generate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Blend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W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eights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Moved to worker thread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Added “Fast Path” processing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for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variables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Evaluate (Decompress and Blend </a:t>
            </a:r>
            <a:r>
              <a:rPr lang="en-US" sz="2000" dirty="0" err="1">
                <a:solidFill>
                  <a:schemeClr val="bg1"/>
                </a:solidFill>
                <a:latin typeface="Brutal Type" panose="02000603020000020004" pitchFamily="50" charset="0"/>
              </a:rPr>
              <a:t>A</a:t>
            </a:r>
            <a:r>
              <a:rPr lang="en-US" sz="2000" dirty="0" err="1" smtClean="0">
                <a:solidFill>
                  <a:schemeClr val="bg1"/>
                </a:solidFill>
                <a:latin typeface="Brutal Type" panose="02000603020000020004" pitchFamily="50" charset="0"/>
              </a:rPr>
              <a:t>nims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Evaluate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on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a worker thread,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added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cooked additives, ~3x faster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928" y="1435852"/>
            <a:ext cx="5225898" cy="383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1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Animation </a:t>
            </a:r>
            <a:r>
              <a:rPr lang="en-US" sz="4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2/2</a:t>
            </a:r>
            <a:endParaRPr lang="en-US" sz="4000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0451" y="1566952"/>
            <a:ext cx="562652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Removed large amounts of repeated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allocations and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added a stack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allocator.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~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2x faster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Fixed bounds for common meshes (Minions)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Utilized existing URO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(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Update Rate Optimizations)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Distant or less important meshes updated at lower rates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Skip </a:t>
            </a:r>
            <a:r>
              <a:rPr lang="en-US" sz="2000" dirty="0">
                <a:solidFill>
                  <a:schemeClr val="bg1"/>
                </a:solidFill>
                <a:latin typeface="Brutal Type" panose="02000603020000020004" pitchFamily="50" charset="0"/>
              </a:rPr>
              <a:t>interpolation for distant meshes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URO update buckets 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(</a:t>
            </a:r>
            <a:r>
              <a:rPr lang="en-US" sz="20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separate populations)</a:t>
            </a:r>
            <a:endParaRPr lang="en-US" sz="20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Brutal Type" panose="0200060302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978" y="1972603"/>
            <a:ext cx="5849053" cy="311868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9956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39" y="230915"/>
            <a:ext cx="10409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utal Type" panose="02000603020000020004" pitchFamily="50" charset="0"/>
              </a:rPr>
              <a:t>Animation Metrics (Tick)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6608" y="1376209"/>
            <a:ext cx="431235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Before and after optimization and </a:t>
            </a:r>
            <a:r>
              <a:rPr lang="en-US" sz="2200" dirty="0" err="1">
                <a:solidFill>
                  <a:schemeClr val="bg1"/>
                </a:solidFill>
                <a:latin typeface="Brutal Type" panose="02000603020000020004" pitchFamily="50" charset="0"/>
              </a:rPr>
              <a:t>anim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 instance </a:t>
            </a:r>
            <a:r>
              <a:rPr lang="en-US" sz="2200" dirty="0" err="1">
                <a:solidFill>
                  <a:schemeClr val="bg1"/>
                </a:solidFill>
                <a:latin typeface="Brutal Type" panose="02000603020000020004" pitchFamily="50" charset="0"/>
              </a:rPr>
              <a:t>nativization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Second capture is much simpler,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~23x faster</a:t>
            </a:r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endParaRPr lang="en-US" sz="2200" dirty="0">
              <a:solidFill>
                <a:schemeClr val="bg1"/>
              </a:solidFill>
              <a:latin typeface="Brutal Type" panose="020006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First </a:t>
            </a:r>
            <a:r>
              <a:rPr lang="en-US" sz="2200" dirty="0" smtClean="0">
                <a:solidFill>
                  <a:schemeClr val="bg1"/>
                </a:solidFill>
                <a:latin typeface="Brutal Type" panose="02000603020000020004" pitchFamily="50" charset="0"/>
              </a:rPr>
              <a:t>step (Update</a:t>
            </a:r>
            <a:r>
              <a:rPr lang="en-US" sz="2200" dirty="0">
                <a:solidFill>
                  <a:schemeClr val="bg1"/>
                </a:solidFill>
                <a:latin typeface="Brutal Type" panose="02000603020000020004" pitchFamily="50" charset="0"/>
              </a:rPr>
              <a:t>) moved off to worker thread – still doing the work, but freeing up game thread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756" y="996656"/>
            <a:ext cx="5950629" cy="25326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4756" y="4091435"/>
            <a:ext cx="5950629" cy="1776670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8437183" y="3548418"/>
            <a:ext cx="545774" cy="52387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8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</TotalTime>
  <Words>2145</Words>
  <Application>Microsoft Office PowerPoint</Application>
  <PresentationFormat>Widescreen</PresentationFormat>
  <Paragraphs>626</Paragraphs>
  <Slides>38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Brutal Type</vt:lpstr>
      <vt:lpstr>Calibri</vt:lpstr>
      <vt:lpstr>Calibri Light</vt:lpstr>
      <vt:lpstr>Lucida Console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Kayser</dc:creator>
  <cp:lastModifiedBy>Daniel Kayser</cp:lastModifiedBy>
  <cp:revision>214</cp:revision>
  <dcterms:created xsi:type="dcterms:W3CDTF">2016-02-26T21:36:59Z</dcterms:created>
  <dcterms:modified xsi:type="dcterms:W3CDTF">2016-03-16T05:58:48Z</dcterms:modified>
</cp:coreProperties>
</file>