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345" r:id="rId3"/>
    <p:sldId id="336" r:id="rId4"/>
    <p:sldId id="335" r:id="rId5"/>
    <p:sldId id="346" r:id="rId6"/>
    <p:sldId id="347" r:id="rId7"/>
    <p:sldId id="341" r:id="rId8"/>
    <p:sldId id="343" r:id="rId9"/>
    <p:sldId id="332" r:id="rId10"/>
    <p:sldId id="337" r:id="rId11"/>
    <p:sldId id="340" r:id="rId12"/>
    <p:sldId id="338" r:id="rId13"/>
    <p:sldId id="334" r:id="rId14"/>
    <p:sldId id="339" r:id="rId15"/>
    <p:sldId id="344" r:id="rId16"/>
    <p:sldId id="342" r:id="rId17"/>
    <p:sldId id="333" r:id="rId18"/>
  </p:sldIdLst>
  <p:sldSz cx="9144000" cy="5143500" type="screen16x9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Eurostile-Roman-DTC"/>
      <p:regular r:id="rId25"/>
    </p:embeddedFont>
    <p:embeddedFont>
      <p:font typeface="Eurostile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A1AAFD"/>
    <a:srgbClr val="4254FC"/>
    <a:srgbClr val="DAA600"/>
    <a:srgbClr val="495AD7"/>
    <a:srgbClr val="384C84"/>
    <a:srgbClr val="22293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83453" autoAdjust="0"/>
  </p:normalViewPr>
  <p:slideViewPr>
    <p:cSldViewPr>
      <p:cViewPr varScale="1">
        <p:scale>
          <a:sx n="185" d="100"/>
          <a:sy n="185" d="100"/>
        </p:scale>
        <p:origin x="-140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1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94473-0F76-490B-9557-82FAFB46A6AF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F758D-4E43-4188-9A1E-F7F8C61DF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7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E1BB-3496-4285-A8EE-DF3CEE49C5AC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5D255-0F5F-4CA8-A487-3EEEF53B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1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Prepared and</a:t>
            </a:r>
            <a:r>
              <a:rPr lang="en-US" baseline="0" dirty="0" smtClean="0"/>
              <a:t> presented by </a:t>
            </a:r>
            <a:r>
              <a:rPr lang="en-US" baseline="0" dirty="0" err="1" smtClean="0"/>
              <a:t>Gerke</a:t>
            </a:r>
            <a:r>
              <a:rPr lang="en-US" baseline="0" dirty="0" smtClean="0"/>
              <a:t> Max Preussner for West Coast </a:t>
            </a:r>
            <a:r>
              <a:rPr lang="en-US" baseline="0" dirty="0" err="1" smtClean="0"/>
              <a:t>MiniDevCon</a:t>
            </a:r>
            <a:r>
              <a:rPr lang="en-US" baseline="0" dirty="0" smtClean="0"/>
              <a:t> 2014, July 21-24</a:t>
            </a:r>
            <a:r>
              <a:rPr lang="en-US" baseline="30000" dirty="0" smtClean="0"/>
              <a:t>th</a:t>
            </a:r>
            <a:endParaRPr lang="en-US" baseline="0" dirty="0" smtClean="0"/>
          </a:p>
          <a:p>
            <a:r>
              <a:rPr lang="en-US" dirty="0" smtClean="0"/>
              <a:t>Email max.preussner@epicgames.com in case of comments</a:t>
            </a:r>
            <a:r>
              <a:rPr lang="en-US" baseline="0" dirty="0" smtClean="0"/>
              <a:t>, questions or suggestions or visit our </a:t>
            </a:r>
            <a:r>
              <a:rPr lang="en-US" baseline="0" dirty="0" err="1" smtClean="0"/>
              <a:t>AnswerHub</a:t>
            </a:r>
            <a:r>
              <a:rPr lang="en-US" baseline="0" dirty="0" smtClean="0"/>
              <a:t> at http://answers.unrealengine.com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Hi, my name is Max, and I would like to tell you a little bit about our build tools and how we use them for automating our build processes at Epic Games.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9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single code or content check-in made to our Perforce server will be</a:t>
            </a:r>
            <a:r>
              <a:rPr lang="en-US" baseline="0" dirty="0" smtClean="0"/>
              <a:t> verified by our Continuous Integration System (CIS).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consists of a farm of build servers that run special software for making and verifying distributed builds.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past we have created our own CIS software, but we recently switched to off-the-shelf products.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thousands of daily build tasks for several games across up to ten different platforms, only Electric Commander was able to meet our needs.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also experimented with open source systems, such as </a:t>
            </a:r>
            <a:r>
              <a:rPr lang="en-US" baseline="0" dirty="0" err="1" smtClean="0"/>
              <a:t>CruiseControl</a:t>
            </a:r>
            <a:r>
              <a:rPr lang="en-US" baseline="0" dirty="0" smtClean="0"/>
              <a:t> and Jenkins, which will likely be sufficient for small to medium sized studios.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7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build engineers recently developed a special build process called the Grand Unified Build Process.</a:t>
            </a:r>
          </a:p>
          <a:p>
            <a:endParaRPr lang="en-US" dirty="0" smtClean="0"/>
          </a:p>
          <a:p>
            <a:r>
              <a:rPr lang="en-US" dirty="0" smtClean="0"/>
              <a:t>It</a:t>
            </a:r>
            <a:r>
              <a:rPr lang="en-US" baseline="0" dirty="0" smtClean="0"/>
              <a:t> intelligently minimizes the number of modules that have to be built for the various build configurations and build targets.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most game studios a regular build script will suffice.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48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 builds that pass CIS are then picked up by our QA team to search for bugs and other problems.</a:t>
            </a:r>
          </a:p>
          <a:p>
            <a:endParaRPr lang="en-US" dirty="0" smtClean="0"/>
          </a:p>
          <a:p>
            <a:r>
              <a:rPr lang="en-US" dirty="0" smtClean="0"/>
              <a:t>When a build is found to be stable enough for distribution, the QA team will mark it as ‘promoted’ in our</a:t>
            </a:r>
            <a:r>
              <a:rPr lang="en-US" baseline="0" dirty="0" smtClean="0"/>
              <a:t> build </a:t>
            </a:r>
            <a:r>
              <a:rPr lang="en-US" baseline="0" dirty="0" smtClean="0"/>
              <a:t>system.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03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Promoted builds are made accessible to our artists through a small tool called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UnrealSync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UnrealSync</a:t>
            </a:r>
            <a:r>
              <a:rPr lang="en-US" baseline="0" dirty="0" smtClean="0"/>
              <a:t> runs in the system tray and notifies our artists when a new promoted build is available.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Artists can then use it to sync their branches to the latest promoted label.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71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QA team has to perform a large number of very</a:t>
            </a:r>
            <a:r>
              <a:rPr lang="en-US" baseline="0" dirty="0" smtClean="0"/>
              <a:t> repetitive tests, especially during regression testing.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common, time consuming and extremely boring task is to ensure that all maps still load without errors in the Editor.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Automation Test Framework can be used to automate these kinds of tasks.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also starting to embrace Test-Driven Development (TDD) with the help of C++ unit tests.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Automation Test Framework can handle these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64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</a:t>
            </a:r>
            <a:r>
              <a:rPr lang="en-US" baseline="0" dirty="0" smtClean="0"/>
              <a:t> simple (and not very useful) automation test for setting and resetting the screen resolution.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43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not a cat, it’s a dragon!</a:t>
            </a:r>
          </a:p>
          <a:p>
            <a:endParaRPr lang="en-US" dirty="0" smtClean="0"/>
          </a:p>
          <a:p>
            <a:r>
              <a:rPr lang="en-US" dirty="0" smtClean="0"/>
              <a:t>[demo of Automation Tests in </a:t>
            </a:r>
            <a:r>
              <a:rPr lang="en-US" smtClean="0"/>
              <a:t>the Editor’s Session </a:t>
            </a:r>
            <a:r>
              <a:rPr lang="en-US" dirty="0" smtClean="0"/>
              <a:t>Frontend UI]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5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first I want to apologize for the lack of cats in this presentation.</a:t>
            </a:r>
          </a:p>
          <a:p>
            <a:endParaRPr lang="en-US" dirty="0" smtClean="0"/>
          </a:p>
          <a:p>
            <a:r>
              <a:rPr lang="en-US" dirty="0" smtClean="0"/>
              <a:t>After doing all the previous presentations</a:t>
            </a:r>
            <a:r>
              <a:rPr lang="en-US" smtClean="0"/>
              <a:t>, we </a:t>
            </a:r>
            <a:r>
              <a:rPr lang="en-US" dirty="0" smtClean="0"/>
              <a:t>simply ran</a:t>
            </a:r>
            <a:r>
              <a:rPr lang="en-US" baseline="0" dirty="0" smtClean="0"/>
              <a:t> out of cats.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27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three</a:t>
            </a:r>
            <a:r>
              <a:rPr lang="en-US" baseline="0" dirty="0" smtClean="0"/>
              <a:t> main tools you will come across are Unreal Header Tool, Unreal Build Tool, and Unreal Automation Tool.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visited one of our programming talks earlier today, you will already know that mark up our C++ classes and functions with special macros.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UHT is the tool that parses your header files and converts these macros into magic glue code to enable powerful features like Run-time Reflection and Network Replication.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code generated by UHT is stored in the Intermediates directory, and you will likely never have to look at it, ever.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9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Unreal Build Tool is our custom solution</a:t>
            </a:r>
            <a:r>
              <a:rPr lang="en-US" baseline="0" dirty="0" smtClean="0"/>
              <a:t> to compiling and building the Engine and your projects.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you compile in Visual Studio or </a:t>
            </a:r>
            <a:r>
              <a:rPr lang="en-US" baseline="0" dirty="0" err="1" smtClean="0"/>
              <a:t>XCode</a:t>
            </a:r>
            <a:r>
              <a:rPr lang="en-US" baseline="0" dirty="0" smtClean="0"/>
              <a:t>, we don’t actually use either one to perform the compilation, but everything goes through UBT instead.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UBT also contains the logic for generating your project and solution files when you run the GenerateProjectFiles.bat batch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3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UBT uses the special C# files *.</a:t>
            </a:r>
            <a:r>
              <a:rPr lang="en-US" baseline="0" dirty="0" err="1" smtClean="0"/>
              <a:t>Build.cs</a:t>
            </a:r>
            <a:r>
              <a:rPr lang="en-US" baseline="0" dirty="0" smtClean="0"/>
              <a:t> and *.</a:t>
            </a:r>
            <a:r>
              <a:rPr lang="en-US" baseline="0" dirty="0" err="1" smtClean="0"/>
              <a:t>Target.cs</a:t>
            </a:r>
            <a:r>
              <a:rPr lang="en-US" baseline="0" dirty="0" smtClean="0"/>
              <a:t> that you create inside your module directories to figure out what it needs to do.</a:t>
            </a:r>
          </a:p>
          <a:p>
            <a:endParaRPr lang="en-US" dirty="0" smtClean="0"/>
          </a:p>
          <a:p>
            <a:r>
              <a:rPr lang="en-US" dirty="0" smtClean="0"/>
              <a:t>Here you can see the build and target rules files for </a:t>
            </a:r>
            <a:r>
              <a:rPr lang="en-US" dirty="0" err="1" smtClean="0"/>
              <a:t>QAGame</a:t>
            </a:r>
            <a:r>
              <a:rPr lang="en-US" dirty="0" smtClean="0"/>
              <a:t>, a special game that our QA team uses for internal testing.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0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little known feature of UBT is the ability to generate dependency graph data that can be visualized.</a:t>
            </a:r>
          </a:p>
          <a:p>
            <a:endParaRPr lang="en-US" dirty="0" smtClean="0"/>
          </a:p>
          <a:p>
            <a:r>
              <a:rPr lang="en-US" dirty="0" smtClean="0"/>
              <a:t>Here is a screenshot of a JavaScript based visualizer that shows a section of our code</a:t>
            </a:r>
            <a:r>
              <a:rPr lang="en-US" baseline="0" dirty="0" smtClean="0"/>
              <a:t> base.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but</a:t>
            </a:r>
            <a:r>
              <a:rPr lang="en-US" baseline="0" dirty="0" smtClean="0"/>
              <a:t> not least, we have Unreal Automation Tool.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Like UBT, it is currently written in C#, and you can think of it as batch files on steroids.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use it for a wide range of tasks that we wish to automate, and you can easily add your own scripts, too.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most frequently used automation tasks have to do with building, cooking, packaging, deploying and launching your projects.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UAT also performs a number of other common tasks, such as generating documentation and automated testing.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80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full source code for all three tools is included with the Engine.</a:t>
            </a:r>
          </a:p>
          <a:p>
            <a:endParaRPr lang="en-US" dirty="0" smtClean="0"/>
          </a:p>
          <a:p>
            <a:r>
              <a:rPr lang="en-US" dirty="0" smtClean="0"/>
              <a:t>You can find it in the Engine’s “Programs” directory on </a:t>
            </a:r>
            <a:r>
              <a:rPr lang="en-US" dirty="0" err="1" smtClean="0"/>
              <a:t>GitHub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3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Epic we use these three tools to automate our daily production workflows.</a:t>
            </a:r>
          </a:p>
          <a:p>
            <a:endParaRPr lang="en-US" dirty="0" smtClean="0"/>
          </a:p>
          <a:p>
            <a:r>
              <a:rPr lang="en-US" dirty="0" smtClean="0"/>
              <a:t>For our internal version control system we use Perforce, but we also support Subversion out</a:t>
            </a:r>
            <a:r>
              <a:rPr lang="en-US" baseline="0" dirty="0" smtClean="0"/>
              <a:t> of the box.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Programmers in the community are working on plug-ins for other source code control systems, such as </a:t>
            </a:r>
            <a:r>
              <a:rPr lang="en-US" baseline="0" dirty="0" err="1" smtClean="0"/>
              <a:t>Git</a:t>
            </a:r>
            <a:r>
              <a:rPr lang="en-US" baseline="0" dirty="0" smtClean="0"/>
              <a:t> and Mercurial.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case you wonder how the Engine files get from our Perforce to </a:t>
            </a:r>
            <a:r>
              <a:rPr lang="en-US" baseline="0" dirty="0" err="1" smtClean="0"/>
              <a:t>GitHub</a:t>
            </a:r>
            <a:r>
              <a:rPr lang="en-US" baseline="0" dirty="0" smtClean="0"/>
              <a:t>: we have scripts for automatically converting between the two.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5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Eurostil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  <a:latin typeface="Eurostil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7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4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Eurostile-Roman-DTC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1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3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7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3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3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Eurostil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Eurostil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Eurostil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Eurostil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Eurostil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Eurostil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lmgtfy.com/?q=Unreal+engine+Trello+" TargetMode="External"/><Relationship Id="rId7" Type="http://schemas.openxmlformats.org/officeDocument/2006/relationships/hyperlink" Target="http://www.youtube.com/user/UnrealDevelopmentKit" TargetMode="External"/><Relationship Id="rId2" Type="http://schemas.openxmlformats.org/officeDocument/2006/relationships/hyperlink" Target="http://docs.unrealengin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unrealengine.com/" TargetMode="External"/><Relationship Id="rId5" Type="http://schemas.openxmlformats.org/officeDocument/2006/relationships/hyperlink" Target="http://forums.unrealengine.com/" TargetMode="External"/><Relationship Id="rId4" Type="http://schemas.openxmlformats.org/officeDocument/2006/relationships/hyperlink" Target="http://answers.unrealengin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  <a:latin typeface="Eurostile Next LT Pro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514350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 smtClean="0"/>
              <a:t>Build Automation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62000" y="1657350"/>
            <a:ext cx="7696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Epic’s Build Tools &amp; Infrastructure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33400" y="3486150"/>
            <a:ext cx="8077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Gerke</a:t>
            </a:r>
            <a:r>
              <a:rPr lang="en-US" sz="2000" dirty="0" smtClean="0"/>
              <a:t> Max </a:t>
            </a:r>
            <a:r>
              <a:rPr lang="en-US" sz="2000" dirty="0" err="1" smtClean="0"/>
              <a:t>Preussner</a:t>
            </a:r>
            <a:endParaRPr lang="en-US" sz="2000" dirty="0" smtClean="0"/>
          </a:p>
          <a:p>
            <a:r>
              <a:rPr lang="en-US" sz="1400" dirty="0" smtClean="0"/>
              <a:t>max.preussner@epicgames.com</a:t>
            </a:r>
          </a:p>
        </p:txBody>
      </p:sp>
    </p:spTree>
    <p:extLst>
      <p:ext uri="{BB962C8B-B14F-4D97-AF65-F5344CB8AC3E}">
        <p14:creationId xmlns:p14="http://schemas.microsoft.com/office/powerpoint/2010/main" val="7683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Build Automation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CIS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Continuous Integration System (CIS)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Verifies all check-ins of code and content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Grand Unified Build Process (GUBP)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Thousands of build tasks a day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Backend Software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Used custom build server for several years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Experimented with Jenkins, but not scalable enough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Now using Electric Commander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Complex workflows with hundreds of jobs and sub-tasks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Build Hardware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Virtualized farm of Windows and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MacOS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build servers</a:t>
            </a:r>
          </a:p>
        </p:txBody>
      </p:sp>
    </p:spTree>
    <p:extLst>
      <p:ext uri="{BB962C8B-B14F-4D97-AF65-F5344CB8AC3E}">
        <p14:creationId xmlns:p14="http://schemas.microsoft.com/office/powerpoint/2010/main" val="27087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7391400" cy="272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19350"/>
            <a:ext cx="7391400" cy="20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772400" y="126023"/>
            <a:ext cx="990600" cy="38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GUBP</a:t>
            </a:r>
          </a:p>
        </p:txBody>
      </p:sp>
    </p:spTree>
    <p:extLst>
      <p:ext uri="{BB962C8B-B14F-4D97-AF65-F5344CB8AC3E}">
        <p14:creationId xmlns:p14="http://schemas.microsoft.com/office/powerpoint/2010/main" val="2319852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Build Automation</a:t>
            </a:r>
            <a:endParaRPr lang="en-US" sz="32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SCC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Promotion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90800" y="1200150"/>
            <a:ext cx="6096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Build Promotion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Selected successful CIS builds are tested by QA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Builds that pass QA will be promoted to stable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Selected stable builds become release candidates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Approved stable builds are released to public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86150"/>
            <a:ext cx="5550764" cy="9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8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Build Automation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SCC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Promotion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/>
              <a:t>UnrealSync</a:t>
            </a:r>
            <a:endParaRPr lang="en-US" sz="1800" dirty="0"/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Tool for artists to fetch the latest promoted build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Aware of P4 branches and projects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Notifies user when new promoted build is available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96" y="2724151"/>
            <a:ext cx="399930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2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Build Automation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SCC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Testing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Automated Testing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Simple and complex tests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Unit tests for C++, content verification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Parallel testing on multiple platforms &amp; devices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Can also run from command line (as a Commandlet)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Simple Tests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Single atomic test that can pass or fail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Unit tests for C++, feature tests for content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Examples: Play a map in PIE, verify text wrapping in Slate, etc.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Complex Tests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Run same test code on a number of inputs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Examples: Load all maps in the Editor, compile all Blueprints, etc.</a:t>
            </a:r>
          </a:p>
        </p:txBody>
      </p:sp>
    </p:spTree>
    <p:extLst>
      <p:ext uri="{BB962C8B-B14F-4D97-AF65-F5344CB8AC3E}">
        <p14:creationId xmlns:p14="http://schemas.microsoft.com/office/powerpoint/2010/main" val="2080530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09550"/>
            <a:ext cx="64008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</a:rPr>
              <a:t>// Example for a simple automation test that runs in a game</a:t>
            </a:r>
          </a:p>
          <a:p>
            <a:pPr marL="0" indent="0">
              <a:buNone/>
            </a:pPr>
            <a:endParaRPr lang="en-US" sz="1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IMPLEMENT_SIMPLE_AUTOMATION_TEST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1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FSetResTest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, "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Windows.SetResolution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", </a:t>
            </a:r>
            <a:r>
              <a:rPr lang="en-US" sz="1100" dirty="0" err="1">
                <a:solidFill>
                  <a:schemeClr val="bg1">
                    <a:lumMod val="95000"/>
                  </a:schemeClr>
                </a:solidFill>
              </a:rPr>
              <a:t>ATF_Game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rgbClr val="00B0F0"/>
                </a:solidFill>
              </a:rPr>
              <a:t>bool</a:t>
            </a:r>
            <a:r>
              <a:rPr lang="en-US" sz="1100" dirty="0">
                <a:solidFill>
                  <a:srgbClr val="00B0F0"/>
                </a:solidFill>
              </a:rPr>
              <a:t> </a:t>
            </a:r>
            <a:r>
              <a:rPr lang="en-US" sz="11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FSetResTest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::</a:t>
            </a:r>
            <a:r>
              <a:rPr lang="en-US" sz="1100" dirty="0" err="1">
                <a:solidFill>
                  <a:schemeClr val="bg1">
                    <a:lumMod val="95000"/>
                  </a:schemeClr>
                </a:solidFill>
              </a:rPr>
              <a:t>RunTest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( </a:t>
            </a:r>
            <a:r>
              <a:rPr lang="en-US" sz="1100" dirty="0" err="1" smtClean="0">
                <a:solidFill>
                  <a:srgbClr val="00B0F0"/>
                </a:solidFill>
              </a:rPr>
              <a:t>const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FString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&amp; 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Parameters )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{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FString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MapName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= TEXT("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AutomationTest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");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1100" dirty="0" err="1">
                <a:solidFill>
                  <a:schemeClr val="bg1">
                    <a:lumMod val="95000"/>
                  </a:schemeClr>
                </a:solidFill>
              </a:rPr>
              <a:t>FEngineAutomationTestUtilities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::</a:t>
            </a:r>
            <a:r>
              <a:rPr lang="en-US" sz="1100" dirty="0" err="1">
                <a:solidFill>
                  <a:schemeClr val="bg1">
                    <a:lumMod val="95000"/>
                  </a:schemeClr>
                </a:solidFill>
              </a:rPr>
              <a:t>LoadMap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MapName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);</a:t>
            </a:r>
          </a:p>
          <a:p>
            <a:pPr marL="0" indent="0">
              <a:buNone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   int32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ResX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=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GSystemSettings.ResX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   int32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ResY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=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GSystemSettings.ResY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FString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RestoreResolutionString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=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FString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::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Printf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(TEXT("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setres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%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dx%d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"),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ResX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ResY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);</a:t>
            </a:r>
          </a:p>
          <a:p>
            <a:pPr marL="0" indent="0">
              <a:buNone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ADD_LATENT_AUTOMATION_COMMAND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FEngineWaitLatentCommand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(2.0f));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ADD_LATENT_AUTOMATION_COMMAND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FExecStringLatentCommand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(TEXT("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setres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640x480")));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ADD_LATENT_AUTOMATION_COMMAND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FEngineWaitLatentCommand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(2.0f));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</a:rPr>
              <a:t>ADD_LATENT_AUTOMATION_COMMAND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FExecStringLatentCommand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RestoreResolutionString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));</a:t>
            </a:r>
          </a:p>
          <a:p>
            <a:pPr marL="0" indent="0">
              <a:buNone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1100" dirty="0">
                <a:solidFill>
                  <a:srgbClr val="00B0F0"/>
                </a:solidFill>
              </a:rPr>
              <a:t>return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100" dirty="0">
                <a:solidFill>
                  <a:srgbClr val="00B0F0"/>
                </a:solidFill>
              </a:rPr>
              <a:t>true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}</a:t>
            </a:r>
          </a:p>
          <a:p>
            <a:pPr marL="0" indent="0">
              <a:buNone/>
            </a:pP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867400" y="126023"/>
            <a:ext cx="3124200" cy="38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Simple Automation Test</a:t>
            </a:r>
          </a:p>
        </p:txBody>
      </p:sp>
    </p:spTree>
    <p:extLst>
      <p:ext uri="{BB962C8B-B14F-4D97-AF65-F5344CB8AC3E}">
        <p14:creationId xmlns:p14="http://schemas.microsoft.com/office/powerpoint/2010/main" val="1391931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Automation Test Demo</a:t>
            </a:r>
            <a:endParaRPr lang="en-US" sz="3200" dirty="0"/>
          </a:p>
        </p:txBody>
      </p:sp>
      <p:pic>
        <p:nvPicPr>
          <p:cNvPr id="3074" name="Picture 2" descr="Caption this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8250"/>
            <a:ext cx="47625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49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2971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Documentation, Tutorials and Help at: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hlinkClick r:id="rId2"/>
            </a:endParaRPr>
          </a:p>
          <a:p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AnswerHub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Engine Documentation: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Official Forums: 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Community Wiki: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YouTube Videos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Community IRC: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Unreal Engine 4 Roadmap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u="sng" dirty="0">
                <a:hlinkClick r:id="rId3"/>
              </a:rPr>
              <a:t>lmgtfy.com/?q=</a:t>
            </a:r>
            <a:r>
              <a:rPr lang="en-US" sz="2000" u="sng" dirty="0" err="1">
                <a:hlinkClick r:id="rId3"/>
              </a:rPr>
              <a:t>Unreal+engine+Trello</a:t>
            </a:r>
            <a:r>
              <a:rPr lang="en-US" sz="2000" u="sng" dirty="0">
                <a:hlinkClick r:id="rId3"/>
              </a:rPr>
              <a:t>+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581150"/>
            <a:ext cx="5791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4"/>
              </a:rPr>
              <a:t>http://answers.unrealengine.com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2"/>
              </a:rPr>
              <a:t>http://docs.unrealengine.com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5"/>
              </a:rPr>
              <a:t>http://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5"/>
              </a:rPr>
              <a:t>forums.unrealengine.com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6"/>
              </a:rPr>
              <a:t>http://wiki.unrealengine.com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7"/>
              </a:rPr>
              <a:t>http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7"/>
              </a:rPr>
              <a:t>://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7"/>
              </a:rPr>
              <a:t>www.youtube.com/user/UnrealDevelopmentKit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#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unrealengine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FreeNode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2" descr="http://i1.kym-cdn.com/photos/images/original/000/155/144/6ca67b8f-37dd-40ef-9feb-02bed851c09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25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edia.tumblr.com/tumblr_m40f03S5Km1r5wjw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31252"/>
            <a:ext cx="4419600" cy="33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Sorry, we ran out of cats for this presentation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682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Build Tools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UHT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UBT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UAT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Unreal Header Tool (UHT)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Written in C++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Parses all C++ headers containing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UClasses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Generates glue code for all Unreal classes &amp; functions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Generated files stored in Intermediates directory</a:t>
            </a:r>
          </a:p>
        </p:txBody>
      </p:sp>
    </p:spTree>
    <p:extLst>
      <p:ext uri="{BB962C8B-B14F-4D97-AF65-F5344CB8AC3E}">
        <p14:creationId xmlns:p14="http://schemas.microsoft.com/office/powerpoint/2010/main" val="4475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Build Tools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UHT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UBT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UAT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Unreal Build Tool (UBT)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Written in C# (may convert to C++ in the future)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Scans solution directory for modules and plug-ins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Determines all modules that need to be rebuilt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Invokes UHT to parse C++ headers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Creates compiler &amp; linker options from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Build.cs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&amp;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Target.cs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Executes platform specific compilers (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VisualStudio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LLVM)</a:t>
            </a:r>
          </a:p>
          <a:p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Other UBT Features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Project file generation (GenerateProjectFiles.bat)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Remote Compilation (iOS,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MacOS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40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3350"/>
            <a:ext cx="270691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62150"/>
            <a:ext cx="2514600" cy="2492412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511" y="143847"/>
            <a:ext cx="2898289" cy="31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55045"/>
            <a:ext cx="2811053" cy="3007320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239000" y="126023"/>
            <a:ext cx="1744252" cy="38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Build Rules</a:t>
            </a:r>
          </a:p>
        </p:txBody>
      </p:sp>
    </p:spTree>
    <p:extLst>
      <p:ext uri="{BB962C8B-B14F-4D97-AF65-F5344CB8AC3E}">
        <p14:creationId xmlns:p14="http://schemas.microsoft.com/office/powerpoint/2010/main" val="149446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5715000" cy="43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172200" y="126023"/>
            <a:ext cx="2811052" cy="38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Dependency Graph</a:t>
            </a:r>
          </a:p>
        </p:txBody>
      </p:sp>
    </p:spTree>
    <p:extLst>
      <p:ext uri="{BB962C8B-B14F-4D97-AF65-F5344CB8AC3E}">
        <p14:creationId xmlns:p14="http://schemas.microsoft.com/office/powerpoint/2010/main" val="370663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Build Tools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UHT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UBT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UAT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Unreal Automation Tool (UAT)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Written in C# (may convert to C++ in the future)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Automates repetitive tasks through Automation Scripts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Build, cook, package, deploy and launch projects 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Invokes UBT for compilation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/>
              <a:t>Other </a:t>
            </a:r>
            <a:r>
              <a:rPr lang="en-US" sz="1800" dirty="0" smtClean="0"/>
              <a:t>UAT Scripts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Analyze and fix up game content files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Code surgery when updating to new Engine versions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Distributed compilation (XGE) &amp; build system integration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Generate code documentation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Automated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Testing of code and content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And many others – you can add your own scripts!</a:t>
            </a:r>
          </a:p>
        </p:txBody>
      </p:sp>
    </p:spTree>
    <p:extLst>
      <p:ext uri="{BB962C8B-B14F-4D97-AF65-F5344CB8AC3E}">
        <p14:creationId xmlns:p14="http://schemas.microsoft.com/office/powerpoint/2010/main" val="26121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2457450" cy="415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9550"/>
            <a:ext cx="2460390" cy="415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715000" y="126023"/>
            <a:ext cx="3200400" cy="38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UBT, UHT, UAT Projects</a:t>
            </a:r>
          </a:p>
        </p:txBody>
      </p:sp>
    </p:spTree>
    <p:extLst>
      <p:ext uri="{BB962C8B-B14F-4D97-AF65-F5344CB8AC3E}">
        <p14:creationId xmlns:p14="http://schemas.microsoft.com/office/powerpoint/2010/main" val="175504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Build Automation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SCC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Promotion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Testing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Source Code Control (SCC)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We use Perforce, but you don’t have to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Not just code, but also content and everything else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Also contains compiled binaries from build system (!)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Used to version many other things (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Markting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QA, etc.)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err="1" smtClean="0"/>
              <a:t>GitHub</a:t>
            </a:r>
            <a:r>
              <a:rPr lang="en-US" sz="1800" dirty="0" smtClean="0"/>
              <a:t> Integration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Check-ins are pushed to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Master in near real-time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Script for converting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pull requests to P4 CLs</a:t>
            </a:r>
          </a:p>
        </p:txBody>
      </p:sp>
    </p:spTree>
    <p:extLst>
      <p:ext uri="{BB962C8B-B14F-4D97-AF65-F5344CB8AC3E}">
        <p14:creationId xmlns:p14="http://schemas.microsoft.com/office/powerpoint/2010/main" val="35051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FBFBF"/>
      </a:folHlink>
    </a:clrScheme>
    <a:fontScheme name="Custom 1">
      <a:majorFont>
        <a:latin typeface="Eurostile Next LT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50795</TotalTime>
  <Words>1665</Words>
  <Application>Microsoft Office PowerPoint</Application>
  <PresentationFormat>On-screen Show (16:9)</PresentationFormat>
  <Paragraphs>254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Eurostile-Roman-DTC</vt:lpstr>
      <vt:lpstr>Eurostile</vt:lpstr>
      <vt:lpstr>Eurostile Next LT Pro</vt:lpstr>
      <vt:lpstr>Office Theme</vt:lpstr>
      <vt:lpstr>Build Automation</vt:lpstr>
      <vt:lpstr>Sorry, we ran out of cats for this presentation</vt:lpstr>
      <vt:lpstr>Build Tools</vt:lpstr>
      <vt:lpstr>Build Tools</vt:lpstr>
      <vt:lpstr>PowerPoint Presentation</vt:lpstr>
      <vt:lpstr>PowerPoint Presentation</vt:lpstr>
      <vt:lpstr>Build Tools</vt:lpstr>
      <vt:lpstr>PowerPoint Presentation</vt:lpstr>
      <vt:lpstr>Build Automation</vt:lpstr>
      <vt:lpstr>Build Automation</vt:lpstr>
      <vt:lpstr>PowerPoint Presentation</vt:lpstr>
      <vt:lpstr>Build Automation</vt:lpstr>
      <vt:lpstr>Build Automation</vt:lpstr>
      <vt:lpstr>Build Automation</vt:lpstr>
      <vt:lpstr>PowerPoint Presentation</vt:lpstr>
      <vt:lpstr>Automation Test Demo</vt:lpstr>
      <vt:lpstr>Questions?</vt:lpstr>
    </vt:vector>
  </TitlesOfParts>
  <Company>Epic Games,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 Marketing Plan Template</dc:title>
  <dc:creator>Kendall Boyd</dc:creator>
  <cp:lastModifiedBy>Max Preussner</cp:lastModifiedBy>
  <cp:revision>637</cp:revision>
  <dcterms:created xsi:type="dcterms:W3CDTF">2012-02-20T15:14:26Z</dcterms:created>
  <dcterms:modified xsi:type="dcterms:W3CDTF">2014-07-28T16:32:51Z</dcterms:modified>
</cp:coreProperties>
</file>